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5" r:id="rId5"/>
    <p:sldId id="269" r:id="rId6"/>
    <p:sldId id="259" r:id="rId7"/>
    <p:sldId id="263" r:id="rId8"/>
    <p:sldId id="266" r:id="rId9"/>
    <p:sldId id="267" r:id="rId10"/>
    <p:sldId id="268" r:id="rId11"/>
    <p:sldId id="272" r:id="rId12"/>
    <p:sldId id="264" r:id="rId13"/>
    <p:sldId id="274" r:id="rId14"/>
    <p:sldId id="262" r:id="rId15"/>
    <p:sldId id="260" r:id="rId16"/>
    <p:sldId id="261" r:id="rId17"/>
    <p:sldId id="271" r:id="rId18"/>
    <p:sldId id="270" r:id="rId19"/>
    <p:sldId id="289" r:id="rId20"/>
    <p:sldId id="275" r:id="rId21"/>
    <p:sldId id="277" r:id="rId22"/>
    <p:sldId id="276" r:id="rId23"/>
    <p:sldId id="278" r:id="rId24"/>
    <p:sldId id="279" r:id="rId25"/>
    <p:sldId id="281" r:id="rId26"/>
    <p:sldId id="280"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4660"/>
  </p:normalViewPr>
  <p:slideViewPr>
    <p:cSldViewPr snapToGrid="0">
      <p:cViewPr varScale="1">
        <p:scale>
          <a:sx n="102" d="100"/>
          <a:sy n="102" d="100"/>
        </p:scale>
        <p:origin x="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3/19/2015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rpjmeyI2pfI"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www.youtube.com/watch?v=1uVsONRO-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7T85r3cTjg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oDpGk9irmJ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Jobs and recreation</a:t>
            </a:r>
            <a:endParaRPr lang="en-US" dirty="0"/>
          </a:p>
        </p:txBody>
      </p:sp>
      <p:sp>
        <p:nvSpPr>
          <p:cNvPr id="3" name="Subtitle 2"/>
          <p:cNvSpPr>
            <a:spLocks noGrp="1"/>
          </p:cNvSpPr>
          <p:nvPr>
            <p:ph type="subTitle" idx="1"/>
          </p:nvPr>
        </p:nvSpPr>
        <p:spPr/>
        <p:txBody>
          <a:bodyPr/>
          <a:lstStyle/>
          <a:p>
            <a:r>
              <a:rPr lang="en-US" dirty="0" smtClean="0">
                <a:solidFill>
                  <a:schemeClr val="tx1"/>
                </a:solidFill>
              </a:rPr>
              <a:t>Arctic Canada and Zimbabwe</a:t>
            </a:r>
            <a:endParaRPr lang="en-US" dirty="0">
              <a:solidFill>
                <a:schemeClr val="tx1"/>
              </a:solidFill>
            </a:endParaRPr>
          </a:p>
        </p:txBody>
      </p:sp>
    </p:spTree>
    <p:extLst>
      <p:ext uri="{BB962C8B-B14F-4D97-AF65-F5344CB8AC3E}">
        <p14:creationId xmlns:p14="http://schemas.microsoft.com/office/powerpoint/2010/main" val="2691423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722222"/>
            <a:ext cx="8534400" cy="1507067"/>
          </a:xfrm>
        </p:spPr>
        <p:txBody>
          <a:bodyPr/>
          <a:lstStyle/>
          <a:p>
            <a:r>
              <a:rPr lang="en-US" dirty="0" smtClean="0"/>
              <a:t>Class discussion question</a:t>
            </a:r>
            <a:endParaRPr lang="en-US" dirty="0"/>
          </a:p>
        </p:txBody>
      </p:sp>
      <p:sp>
        <p:nvSpPr>
          <p:cNvPr id="3" name="Content Placeholder 2"/>
          <p:cNvSpPr>
            <a:spLocks noGrp="1"/>
          </p:cNvSpPr>
          <p:nvPr>
            <p:ph idx="1"/>
          </p:nvPr>
        </p:nvSpPr>
        <p:spPr>
          <a:xfrm>
            <a:off x="684212" y="1548882"/>
            <a:ext cx="10447208" cy="2266994"/>
          </a:xfrm>
        </p:spPr>
        <p:txBody>
          <a:bodyPr>
            <a:normAutofit lnSpcReduction="10000"/>
          </a:bodyPr>
          <a:lstStyle/>
          <a:p>
            <a:r>
              <a:rPr lang="en-US" dirty="0" smtClean="0">
                <a:solidFill>
                  <a:schemeClr val="tx1"/>
                </a:solidFill>
              </a:rPr>
              <a:t>Open your Social Studies notebook and glue in the worksheet given to you from your teacher.</a:t>
            </a:r>
          </a:p>
          <a:p>
            <a:r>
              <a:rPr lang="en-US" dirty="0" smtClean="0">
                <a:solidFill>
                  <a:schemeClr val="tx1"/>
                </a:solidFill>
              </a:rPr>
              <a:t>Let’s examine </a:t>
            </a:r>
            <a:r>
              <a:rPr lang="en-US" i="1" dirty="0" smtClean="0">
                <a:solidFill>
                  <a:schemeClr val="tx1"/>
                </a:solidFill>
              </a:rPr>
              <a:t>chores </a:t>
            </a:r>
            <a:r>
              <a:rPr lang="en-US" dirty="0" smtClean="0">
                <a:solidFill>
                  <a:schemeClr val="tx1"/>
                </a:solidFill>
              </a:rPr>
              <a:t>and education that you would have in Hong Kong compared to children in Arctic Canada and Zimbabwe!</a:t>
            </a:r>
          </a:p>
          <a:p>
            <a:r>
              <a:rPr lang="en-US" dirty="0" smtClean="0">
                <a:solidFill>
                  <a:schemeClr val="tx1"/>
                </a:solidFill>
              </a:rPr>
              <a:t>What is a </a:t>
            </a:r>
            <a:r>
              <a:rPr lang="en-US" i="1" dirty="0" smtClean="0">
                <a:solidFill>
                  <a:schemeClr val="tx1"/>
                </a:solidFill>
              </a:rPr>
              <a:t>chore?</a:t>
            </a:r>
          </a:p>
          <a:p>
            <a:pPr lvl="1"/>
            <a:r>
              <a:rPr lang="en-US" dirty="0">
                <a:solidFill>
                  <a:schemeClr val="tx1"/>
                </a:solidFill>
              </a:rPr>
              <a:t>a </a:t>
            </a:r>
            <a:r>
              <a:rPr lang="en-US" dirty="0" smtClean="0">
                <a:solidFill>
                  <a:schemeClr val="tx1"/>
                </a:solidFill>
              </a:rPr>
              <a:t>daily task that one must complete, </a:t>
            </a:r>
            <a:r>
              <a:rPr lang="en-US" dirty="0">
                <a:solidFill>
                  <a:schemeClr val="tx1"/>
                </a:solidFill>
              </a:rPr>
              <a:t>especially </a:t>
            </a:r>
            <a:r>
              <a:rPr lang="en-US" dirty="0" smtClean="0">
                <a:solidFill>
                  <a:schemeClr val="tx1"/>
                </a:solidFill>
              </a:rPr>
              <a:t>those related to work in a household.</a:t>
            </a:r>
            <a:endParaRPr lang="en-US" dirty="0">
              <a:solidFill>
                <a:schemeClr val="tx1"/>
              </a:solidFill>
            </a:endParaRPr>
          </a:p>
        </p:txBody>
      </p:sp>
      <p:sp>
        <p:nvSpPr>
          <p:cNvPr id="4" name="Title 1"/>
          <p:cNvSpPr txBox="1">
            <a:spLocks/>
          </p:cNvSpPr>
          <p:nvPr/>
        </p:nvSpPr>
        <p:spPr>
          <a:xfrm>
            <a:off x="836612" y="49694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Let’s compare!</a:t>
            </a:r>
            <a:endParaRPr lang="en-US" dirty="0"/>
          </a:p>
        </p:txBody>
      </p:sp>
      <p:sp>
        <p:nvSpPr>
          <p:cNvPr id="7" name="Content Placeholder 2"/>
          <p:cNvSpPr txBox="1">
            <a:spLocks/>
          </p:cNvSpPr>
          <p:nvPr/>
        </p:nvSpPr>
        <p:spPr>
          <a:xfrm>
            <a:off x="684212" y="4855719"/>
            <a:ext cx="10447208" cy="226699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a:lstStyle>
          <a:p>
            <a:r>
              <a:rPr lang="en-US" dirty="0" smtClean="0">
                <a:solidFill>
                  <a:schemeClr val="tx1"/>
                </a:solidFill>
              </a:rPr>
              <a:t>In the slides above, men and women, as well as boys and girls, had very different jobs. In Hong Kong, do we have this same divide? Are there traditional jobs for men and women?</a:t>
            </a:r>
          </a:p>
          <a:p>
            <a:r>
              <a:rPr lang="en-US" dirty="0">
                <a:solidFill>
                  <a:schemeClr val="tx1"/>
                </a:solidFill>
                <a:hlinkClick r:id="rId2"/>
              </a:rPr>
              <a:t>https://</a:t>
            </a:r>
            <a:r>
              <a:rPr lang="en-US" dirty="0" smtClean="0">
                <a:solidFill>
                  <a:schemeClr val="tx1"/>
                </a:solidFill>
                <a:hlinkClick r:id="rId2"/>
              </a:rPr>
              <a:t>www.youtube.com/watch?v=rpjmeyI2pfI</a:t>
            </a:r>
            <a:endParaRPr lang="en-US" dirty="0" smtClean="0">
              <a:solidFill>
                <a:schemeClr val="tx1"/>
              </a:solidFill>
            </a:endParaRPr>
          </a:p>
          <a:p>
            <a:pPr marL="0" indent="0">
              <a:buNone/>
            </a:pPr>
            <a:endParaRPr lang="en-US" dirty="0" smtClean="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1607096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204" y="1331599"/>
            <a:ext cx="8534400" cy="1507067"/>
          </a:xfrm>
        </p:spPr>
        <p:txBody>
          <a:bodyPr/>
          <a:lstStyle/>
          <a:p>
            <a:r>
              <a:rPr lang="en-US" dirty="0" smtClean="0"/>
              <a:t>What is recreation?</a:t>
            </a:r>
            <a:endParaRPr lang="en-US" dirty="0"/>
          </a:p>
        </p:txBody>
      </p:sp>
      <p:sp>
        <p:nvSpPr>
          <p:cNvPr id="3" name="Content Placeholder 2"/>
          <p:cNvSpPr>
            <a:spLocks noGrp="1"/>
          </p:cNvSpPr>
          <p:nvPr>
            <p:ph idx="1"/>
          </p:nvPr>
        </p:nvSpPr>
        <p:spPr>
          <a:xfrm>
            <a:off x="898816" y="2208676"/>
            <a:ext cx="8534400" cy="3615267"/>
          </a:xfrm>
        </p:spPr>
        <p:txBody>
          <a:bodyPr/>
          <a:lstStyle/>
          <a:p>
            <a:r>
              <a:rPr lang="en-US" dirty="0" smtClean="0">
                <a:solidFill>
                  <a:schemeClr val="tx1"/>
                </a:solidFill>
              </a:rPr>
              <a:t>Definition: activities done for fun when one is not working!</a:t>
            </a:r>
          </a:p>
          <a:p>
            <a:r>
              <a:rPr lang="en-US" dirty="0" smtClean="0">
                <a:solidFill>
                  <a:schemeClr val="tx1"/>
                </a:solidFill>
              </a:rPr>
              <a:t>Why did we talk about jobs/chores and education?</a:t>
            </a:r>
          </a:p>
          <a:p>
            <a:pPr lvl="1"/>
            <a:r>
              <a:rPr lang="en-US" dirty="0" smtClean="0">
                <a:solidFill>
                  <a:schemeClr val="tx1"/>
                </a:solidFill>
              </a:rPr>
              <a:t>Everyone does something simply for fun, even ADULTS, when NOT WORKING! </a:t>
            </a:r>
          </a:p>
          <a:p>
            <a:pPr lvl="1"/>
            <a:r>
              <a:rPr lang="en-US" dirty="0" smtClean="0">
                <a:solidFill>
                  <a:schemeClr val="tx1"/>
                </a:solidFill>
              </a:rPr>
              <a:t>Education, as well as jobs/chores, have a specific purpose and is not considered recreation.</a:t>
            </a:r>
          </a:p>
          <a:p>
            <a:pPr lvl="1"/>
            <a:r>
              <a:rPr lang="en-US" dirty="0" smtClean="0">
                <a:solidFill>
                  <a:schemeClr val="tx1"/>
                </a:solidFill>
              </a:rPr>
              <a:t>What we do for fun depends on our experiences, and many of our experiences are shaped by the environment around us!</a:t>
            </a:r>
          </a:p>
          <a:p>
            <a:pPr lvl="1"/>
            <a:endParaRPr lang="en-US" dirty="0">
              <a:solidFill>
                <a:schemeClr val="tx1"/>
              </a:solidFill>
            </a:endParaRPr>
          </a:p>
        </p:txBody>
      </p:sp>
    </p:spTree>
    <p:extLst>
      <p:ext uri="{BB962C8B-B14F-4D97-AF65-F5344CB8AC3E}">
        <p14:creationId xmlns:p14="http://schemas.microsoft.com/office/powerpoint/2010/main" val="3729212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20" y="139268"/>
            <a:ext cx="8534400" cy="793794"/>
          </a:xfrm>
        </p:spPr>
        <p:txBody>
          <a:bodyPr/>
          <a:lstStyle/>
          <a:p>
            <a:r>
              <a:rPr lang="en-US" dirty="0" smtClean="0"/>
              <a:t>Recreation in Zimbabwe - urban</a:t>
            </a:r>
            <a:endParaRPr lang="en-US" dirty="0"/>
          </a:p>
        </p:txBody>
      </p:sp>
      <p:sp>
        <p:nvSpPr>
          <p:cNvPr id="3" name="Content Placeholder 2"/>
          <p:cNvSpPr>
            <a:spLocks noGrp="1"/>
          </p:cNvSpPr>
          <p:nvPr>
            <p:ph idx="1"/>
          </p:nvPr>
        </p:nvSpPr>
        <p:spPr>
          <a:xfrm>
            <a:off x="199020" y="139268"/>
            <a:ext cx="10839095" cy="3615267"/>
          </a:xfrm>
        </p:spPr>
        <p:txBody>
          <a:bodyPr/>
          <a:lstStyle/>
          <a:p>
            <a:r>
              <a:rPr lang="en-US" dirty="0" smtClean="0">
                <a:solidFill>
                  <a:schemeClr val="tx1"/>
                </a:solidFill>
              </a:rPr>
              <a:t>In Zimbabwe, we know there is a difference between rural and urban communities! This affects what we do for fun when we are not working (recreation).</a:t>
            </a:r>
          </a:p>
          <a:p>
            <a:r>
              <a:rPr lang="en-US" dirty="0" smtClean="0">
                <a:solidFill>
                  <a:schemeClr val="tx1"/>
                </a:solidFill>
              </a:rPr>
              <a:t>In urban communities, we can find children doing very similar recreational activities to children here in Hong Kong.</a:t>
            </a:r>
          </a:p>
          <a:p>
            <a:endParaRPr lang="en-US" dirty="0" smtClean="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18" y="2401596"/>
            <a:ext cx="3018280" cy="2263710"/>
          </a:xfrm>
          <a:prstGeom prst="rect">
            <a:avLst/>
          </a:prstGeom>
        </p:spPr>
      </p:pic>
      <p:sp>
        <p:nvSpPr>
          <p:cNvPr id="5" name="TextBox 4"/>
          <p:cNvSpPr txBox="1"/>
          <p:nvPr/>
        </p:nvSpPr>
        <p:spPr>
          <a:xfrm>
            <a:off x="435395" y="4754417"/>
            <a:ext cx="3411927" cy="1323439"/>
          </a:xfrm>
          <a:prstGeom prst="rect">
            <a:avLst/>
          </a:prstGeom>
          <a:noFill/>
        </p:spPr>
        <p:txBody>
          <a:bodyPr wrap="square" rtlCol="0">
            <a:spAutoFit/>
          </a:bodyPr>
          <a:lstStyle/>
          <a:p>
            <a:r>
              <a:rPr lang="en-US" sz="1600" dirty="0" smtClean="0"/>
              <a:t>Children and youth in Zimbabwe like to play on computers as well! They can usually have access to a computer at local community </a:t>
            </a:r>
            <a:r>
              <a:rPr lang="en-US" sz="1600" dirty="0" err="1" smtClean="0"/>
              <a:t>centres</a:t>
            </a:r>
            <a:r>
              <a:rPr lang="en-US" sz="1600" dirty="0" smtClean="0"/>
              <a:t> and schools.</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89" y="2401596"/>
            <a:ext cx="3013788" cy="2263710"/>
          </a:xfrm>
          <a:prstGeom prst="rect">
            <a:avLst/>
          </a:prstGeom>
        </p:spPr>
      </p:pic>
      <p:sp>
        <p:nvSpPr>
          <p:cNvPr id="7" name="TextBox 6"/>
          <p:cNvSpPr txBox="1"/>
          <p:nvPr/>
        </p:nvSpPr>
        <p:spPr>
          <a:xfrm>
            <a:off x="4161420" y="4754417"/>
            <a:ext cx="3411927" cy="2062103"/>
          </a:xfrm>
          <a:prstGeom prst="rect">
            <a:avLst/>
          </a:prstGeom>
          <a:noFill/>
        </p:spPr>
        <p:txBody>
          <a:bodyPr wrap="square" rtlCol="0">
            <a:spAutoFit/>
          </a:bodyPr>
          <a:lstStyle/>
          <a:p>
            <a:r>
              <a:rPr lang="en-US" sz="1600" dirty="0" smtClean="0"/>
              <a:t>Children play sports, like field hockey, in recreational and competitive leagues both at school and after in leagues. This game can be played with materials from within the community and anywhere there is a flat field.</a:t>
            </a:r>
            <a:endParaRPr lang="en-US" sz="1600" dirty="0"/>
          </a:p>
        </p:txBody>
      </p:sp>
      <p:sp>
        <p:nvSpPr>
          <p:cNvPr id="8" name="TextBox 7"/>
          <p:cNvSpPr txBox="1"/>
          <p:nvPr/>
        </p:nvSpPr>
        <p:spPr>
          <a:xfrm>
            <a:off x="8083387" y="4754417"/>
            <a:ext cx="3411927" cy="1815882"/>
          </a:xfrm>
          <a:prstGeom prst="rect">
            <a:avLst/>
          </a:prstGeom>
          <a:noFill/>
        </p:spPr>
        <p:txBody>
          <a:bodyPr wrap="square" rtlCol="0">
            <a:spAutoFit/>
          </a:bodyPr>
          <a:lstStyle/>
          <a:p>
            <a:r>
              <a:rPr lang="en-US" sz="1600" dirty="0" smtClean="0"/>
              <a:t>Soccer is by far the most popular sport in Zimbabwe. However, Rugby and Cricket have a large number of players as well! Soccer is a relatively cheap sport to play and can be played anywhere!</a:t>
            </a:r>
            <a:endParaRPr lang="en-US" sz="1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456" y="2528855"/>
            <a:ext cx="3013788" cy="2009192"/>
          </a:xfrm>
          <a:prstGeom prst="rect">
            <a:avLst/>
          </a:prstGeom>
        </p:spPr>
      </p:pic>
    </p:spTree>
    <p:extLst>
      <p:ext uri="{BB962C8B-B14F-4D97-AF65-F5344CB8AC3E}">
        <p14:creationId xmlns:p14="http://schemas.microsoft.com/office/powerpoint/2010/main" val="31379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20" y="139268"/>
            <a:ext cx="8534400" cy="793794"/>
          </a:xfrm>
        </p:spPr>
        <p:txBody>
          <a:bodyPr/>
          <a:lstStyle/>
          <a:p>
            <a:r>
              <a:rPr lang="en-US" dirty="0" smtClean="0"/>
              <a:t>Recreation in Zimbabwe - Rural</a:t>
            </a:r>
            <a:endParaRPr lang="en-US" dirty="0"/>
          </a:p>
        </p:txBody>
      </p:sp>
      <p:sp>
        <p:nvSpPr>
          <p:cNvPr id="3" name="Content Placeholder 2"/>
          <p:cNvSpPr>
            <a:spLocks noGrp="1"/>
          </p:cNvSpPr>
          <p:nvPr>
            <p:ph idx="1"/>
          </p:nvPr>
        </p:nvSpPr>
        <p:spPr>
          <a:xfrm>
            <a:off x="199020" y="139268"/>
            <a:ext cx="10839095" cy="3615267"/>
          </a:xfrm>
        </p:spPr>
        <p:txBody>
          <a:bodyPr/>
          <a:lstStyle/>
          <a:p>
            <a:r>
              <a:rPr lang="en-US" dirty="0" smtClean="0">
                <a:solidFill>
                  <a:schemeClr val="tx1"/>
                </a:solidFill>
              </a:rPr>
              <a:t>In Zimbabwe, we know there is a difference between rural and urban communities! This affects what we do for fun when we are not working (recreation).</a:t>
            </a:r>
          </a:p>
          <a:p>
            <a:r>
              <a:rPr lang="en-US" dirty="0" smtClean="0">
                <a:solidFill>
                  <a:schemeClr val="tx1"/>
                </a:solidFill>
              </a:rPr>
              <a:t>In rural communities, we can find children playing more traditional games focused upon less  (no electricity)</a:t>
            </a:r>
          </a:p>
          <a:p>
            <a:endParaRPr lang="en-US" dirty="0" smtClean="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18" y="2526855"/>
            <a:ext cx="3018280" cy="2013192"/>
          </a:xfrm>
          <a:prstGeom prst="rect">
            <a:avLst/>
          </a:prstGeom>
        </p:spPr>
      </p:pic>
      <p:sp>
        <p:nvSpPr>
          <p:cNvPr id="5" name="TextBox 4"/>
          <p:cNvSpPr txBox="1"/>
          <p:nvPr/>
        </p:nvSpPr>
        <p:spPr>
          <a:xfrm>
            <a:off x="435394" y="4665306"/>
            <a:ext cx="3411927" cy="1815882"/>
          </a:xfrm>
          <a:prstGeom prst="rect">
            <a:avLst/>
          </a:prstGeom>
          <a:noFill/>
        </p:spPr>
        <p:txBody>
          <a:bodyPr wrap="square" rtlCol="0">
            <a:spAutoFit/>
          </a:bodyPr>
          <a:lstStyle/>
          <a:p>
            <a:r>
              <a:rPr lang="en-US" sz="1600" b="1" dirty="0" err="1" smtClean="0"/>
              <a:t>Mahumbwe</a:t>
            </a:r>
            <a:r>
              <a:rPr lang="en-US" sz="1600" b="1" dirty="0" smtClean="0"/>
              <a:t>:</a:t>
            </a:r>
            <a:r>
              <a:rPr lang="en-US" sz="1600" dirty="0" smtClean="0"/>
              <a:t> this is a game in which they play “house.” Children pretend to be different roles (mother, father, etc.). Playing house is a common game amongst young children in many global communities.</a:t>
            </a:r>
            <a:endParaRPr lang="en-US" sz="1600" b="1" dirty="0"/>
          </a:p>
        </p:txBody>
      </p:sp>
      <p:sp>
        <p:nvSpPr>
          <p:cNvPr id="8" name="TextBox 7"/>
          <p:cNvSpPr txBox="1"/>
          <p:nvPr/>
        </p:nvSpPr>
        <p:spPr>
          <a:xfrm>
            <a:off x="4161420" y="4665306"/>
            <a:ext cx="3411927" cy="1815882"/>
          </a:xfrm>
          <a:prstGeom prst="rect">
            <a:avLst/>
          </a:prstGeom>
          <a:noFill/>
        </p:spPr>
        <p:txBody>
          <a:bodyPr wrap="square" rtlCol="0">
            <a:spAutoFit/>
          </a:bodyPr>
          <a:lstStyle/>
          <a:p>
            <a:r>
              <a:rPr lang="en-US" sz="1600" dirty="0" smtClean="0"/>
              <a:t>Even in rural communities, soccer is a VERY popular sport! Children can make balls from animal skin stuffed with vegetation. It is rare to walk into a community without a few children who play soccer for fun.</a:t>
            </a:r>
            <a:endParaRPr lang="en-US" sz="1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89" y="2530855"/>
            <a:ext cx="3013788" cy="2009192"/>
          </a:xfrm>
          <a:prstGeom prst="rect">
            <a:avLst/>
          </a:prstGeom>
        </p:spPr>
      </p:pic>
      <p:sp>
        <p:nvSpPr>
          <p:cNvPr id="10" name="TextBox 9"/>
          <p:cNvSpPr txBox="1"/>
          <p:nvPr/>
        </p:nvSpPr>
        <p:spPr>
          <a:xfrm>
            <a:off x="8148702" y="4882781"/>
            <a:ext cx="3275045" cy="923330"/>
          </a:xfrm>
          <a:prstGeom prst="rect">
            <a:avLst/>
          </a:prstGeom>
          <a:noFill/>
        </p:spPr>
        <p:txBody>
          <a:bodyPr wrap="square" rtlCol="0">
            <a:spAutoFit/>
          </a:bodyPr>
          <a:lstStyle/>
          <a:p>
            <a:r>
              <a:rPr lang="en-US" dirty="0">
                <a:hlinkClick r:id="rId4"/>
              </a:rPr>
              <a:t>https://</a:t>
            </a:r>
            <a:r>
              <a:rPr lang="en-US" dirty="0" smtClean="0">
                <a:hlinkClick r:id="rId4"/>
              </a:rPr>
              <a:t>www.youtube.com/watch?v=1uVsONRO-GE</a:t>
            </a:r>
            <a:endParaRPr lang="en-US" dirty="0" smtClean="0"/>
          </a:p>
          <a:p>
            <a:endParaRPr lang="en-US" dirty="0"/>
          </a:p>
        </p:txBody>
      </p:sp>
      <p:sp>
        <p:nvSpPr>
          <p:cNvPr id="11" name="TextBox 10"/>
          <p:cNvSpPr txBox="1"/>
          <p:nvPr/>
        </p:nvSpPr>
        <p:spPr>
          <a:xfrm>
            <a:off x="8148702" y="2723483"/>
            <a:ext cx="3411927" cy="2062103"/>
          </a:xfrm>
          <a:prstGeom prst="rect">
            <a:avLst/>
          </a:prstGeom>
          <a:noFill/>
        </p:spPr>
        <p:txBody>
          <a:bodyPr wrap="square" rtlCol="0">
            <a:spAutoFit/>
          </a:bodyPr>
          <a:lstStyle/>
          <a:p>
            <a:r>
              <a:rPr lang="en-US" sz="1600" dirty="0" smtClean="0"/>
              <a:t>DANCE and SONG are two of the most common forms of recreation within these communities. It takes relatively few resources and can be done for entertainment even while working. Check out the traditional dance below!</a:t>
            </a:r>
            <a:endParaRPr lang="en-US" sz="1600" dirty="0"/>
          </a:p>
        </p:txBody>
      </p:sp>
    </p:spTree>
    <p:extLst>
      <p:ext uri="{BB962C8B-B14F-4D97-AF65-F5344CB8AC3E}">
        <p14:creationId xmlns:p14="http://schemas.microsoft.com/office/powerpoint/2010/main" val="33141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66" y="5350933"/>
            <a:ext cx="11137674" cy="1507067"/>
          </a:xfrm>
        </p:spPr>
        <p:txBody>
          <a:bodyPr/>
          <a:lstStyle/>
          <a:p>
            <a:r>
              <a:rPr lang="en-US" dirty="0" smtClean="0"/>
              <a:t>Recreation in arctic Canada and </a:t>
            </a:r>
            <a:r>
              <a:rPr lang="en-US" dirty="0" err="1" smtClean="0"/>
              <a:t>zimbabwe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5" y="731526"/>
            <a:ext cx="3728470" cy="25799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 y="3539985"/>
            <a:ext cx="3690467" cy="20475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686" y="3539985"/>
            <a:ext cx="3088432" cy="20589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751" y="918361"/>
            <a:ext cx="3411197" cy="22727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188" y="3544257"/>
            <a:ext cx="3067950" cy="20546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9449" y="1028279"/>
            <a:ext cx="3103845" cy="1986461"/>
          </a:xfrm>
          <a:prstGeom prst="rect">
            <a:avLst/>
          </a:prstGeom>
        </p:spPr>
      </p:pic>
    </p:spTree>
    <p:extLst>
      <p:ext uri="{BB962C8B-B14F-4D97-AF65-F5344CB8AC3E}">
        <p14:creationId xmlns:p14="http://schemas.microsoft.com/office/powerpoint/2010/main" val="36487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5" y="0"/>
            <a:ext cx="8534400" cy="1507067"/>
          </a:xfrm>
        </p:spPr>
        <p:txBody>
          <a:bodyPr/>
          <a:lstStyle/>
          <a:p>
            <a:r>
              <a:rPr lang="en-US" dirty="0" smtClean="0"/>
              <a:t>Traditional Recreation</a:t>
            </a:r>
            <a:endParaRPr lang="en-US" dirty="0"/>
          </a:p>
        </p:txBody>
      </p:sp>
      <p:sp>
        <p:nvSpPr>
          <p:cNvPr id="3" name="Content Placeholder 2"/>
          <p:cNvSpPr>
            <a:spLocks noGrp="1"/>
          </p:cNvSpPr>
          <p:nvPr>
            <p:ph idx="1"/>
          </p:nvPr>
        </p:nvSpPr>
        <p:spPr>
          <a:xfrm>
            <a:off x="326571" y="69979"/>
            <a:ext cx="8534400" cy="3615267"/>
          </a:xfrm>
        </p:spPr>
        <p:txBody>
          <a:bodyPr/>
          <a:lstStyle/>
          <a:p>
            <a:r>
              <a:rPr lang="en-US" dirty="0" smtClean="0">
                <a:solidFill>
                  <a:schemeClr val="tx1"/>
                </a:solidFill>
              </a:rPr>
              <a:t>In the past, men and women did not have a lot of time for </a:t>
            </a:r>
            <a:r>
              <a:rPr lang="en-US" dirty="0" err="1" smtClean="0">
                <a:solidFill>
                  <a:schemeClr val="tx1"/>
                </a:solidFill>
              </a:rPr>
              <a:t>recreation.They</a:t>
            </a:r>
            <a:r>
              <a:rPr lang="en-US" dirty="0" smtClean="0">
                <a:solidFill>
                  <a:schemeClr val="tx1"/>
                </a:solidFill>
              </a:rPr>
              <a:t> worked very hard to simply survive by providing food, clothing and shelter for their family.</a:t>
            </a:r>
          </a:p>
          <a:p>
            <a:r>
              <a:rPr lang="en-US" dirty="0" smtClean="0">
                <a:solidFill>
                  <a:schemeClr val="tx1"/>
                </a:solidFill>
              </a:rPr>
              <a:t>However, when it was too cold to hunt, they stayed inside until the weather changed. To pass the time, games were played.</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 y="2889908"/>
            <a:ext cx="2867025" cy="1590675"/>
          </a:xfrm>
          <a:prstGeom prst="rect">
            <a:avLst/>
          </a:prstGeom>
        </p:spPr>
      </p:pic>
      <p:sp>
        <p:nvSpPr>
          <p:cNvPr id="5" name="TextBox 4"/>
          <p:cNvSpPr txBox="1"/>
          <p:nvPr/>
        </p:nvSpPr>
        <p:spPr>
          <a:xfrm>
            <a:off x="115045" y="4549676"/>
            <a:ext cx="3685592" cy="2308324"/>
          </a:xfrm>
          <a:prstGeom prst="rect">
            <a:avLst/>
          </a:prstGeom>
          <a:noFill/>
        </p:spPr>
        <p:txBody>
          <a:bodyPr wrap="square" rtlCol="0">
            <a:spAutoFit/>
          </a:bodyPr>
          <a:lstStyle/>
          <a:p>
            <a:r>
              <a:rPr lang="en-US" i="1" dirty="0" err="1" smtClean="0"/>
              <a:t>Ajarraaq</a:t>
            </a:r>
            <a:r>
              <a:rPr lang="en-US" i="1" dirty="0" smtClean="0"/>
              <a:t>: </a:t>
            </a:r>
            <a:r>
              <a:rPr lang="en-US" dirty="0" smtClean="0"/>
              <a:t>This is a string game. The Inuit used a thin piece of sealskin instead of string and made different shapes in much the same way as cat’s cradle is played. They often sang and told stories to go along with their play.</a:t>
            </a:r>
            <a:endParaRPr lang="en-US"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340" y="2889908"/>
            <a:ext cx="2677886" cy="1590675"/>
          </a:xfrm>
          <a:prstGeom prst="rect">
            <a:avLst/>
          </a:prstGeom>
        </p:spPr>
      </p:pic>
      <p:sp>
        <p:nvSpPr>
          <p:cNvPr id="8" name="TextBox 7"/>
          <p:cNvSpPr txBox="1"/>
          <p:nvPr/>
        </p:nvSpPr>
        <p:spPr>
          <a:xfrm>
            <a:off x="4184487" y="4480583"/>
            <a:ext cx="3685592" cy="1477328"/>
          </a:xfrm>
          <a:prstGeom prst="rect">
            <a:avLst/>
          </a:prstGeom>
          <a:noFill/>
        </p:spPr>
        <p:txBody>
          <a:bodyPr wrap="square" rtlCol="0">
            <a:spAutoFit/>
          </a:bodyPr>
          <a:lstStyle/>
          <a:p>
            <a:r>
              <a:rPr lang="en-US" i="1" dirty="0" err="1" smtClean="0"/>
              <a:t>Ajagaq</a:t>
            </a:r>
            <a:r>
              <a:rPr lang="en-US" i="1" dirty="0" smtClean="0"/>
              <a:t>: </a:t>
            </a:r>
            <a:r>
              <a:rPr lang="en-US" dirty="0" smtClean="0"/>
              <a:t>This game used a ring made of bone or a hare skull, a sinew string, and a bone pin. Children tried to catch the bone ring on the pin.</a:t>
            </a:r>
            <a:endParaRPr lang="en-US" i="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970" y="2370795"/>
            <a:ext cx="2686050" cy="2628900"/>
          </a:xfrm>
          <a:prstGeom prst="rect">
            <a:avLst/>
          </a:prstGeom>
        </p:spPr>
      </p:pic>
      <p:sp>
        <p:nvSpPr>
          <p:cNvPr id="10" name="TextBox 9"/>
          <p:cNvSpPr txBox="1"/>
          <p:nvPr/>
        </p:nvSpPr>
        <p:spPr>
          <a:xfrm>
            <a:off x="8506408" y="5103673"/>
            <a:ext cx="3685592" cy="1200329"/>
          </a:xfrm>
          <a:prstGeom prst="rect">
            <a:avLst/>
          </a:prstGeom>
          <a:noFill/>
        </p:spPr>
        <p:txBody>
          <a:bodyPr wrap="square" rtlCol="0">
            <a:spAutoFit/>
          </a:bodyPr>
          <a:lstStyle/>
          <a:p>
            <a:r>
              <a:rPr lang="en-US" dirty="0" smtClean="0"/>
              <a:t>Children would also play ball with each other. They would have a ball made of seal skin stuffed with moss to play with.</a:t>
            </a:r>
            <a:endParaRPr lang="en-US" dirty="0"/>
          </a:p>
        </p:txBody>
      </p:sp>
    </p:spTree>
    <p:extLst>
      <p:ext uri="{BB962C8B-B14F-4D97-AF65-F5344CB8AC3E}">
        <p14:creationId xmlns:p14="http://schemas.microsoft.com/office/powerpoint/2010/main" val="23650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79" y="232572"/>
            <a:ext cx="8534400" cy="1507067"/>
          </a:xfrm>
        </p:spPr>
        <p:txBody>
          <a:bodyPr/>
          <a:lstStyle/>
          <a:p>
            <a:r>
              <a:rPr lang="en-US" dirty="0" smtClean="0"/>
              <a:t>Traditional Inuit Recreation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12" y="2465452"/>
            <a:ext cx="3411927" cy="25284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11" y="2465452"/>
            <a:ext cx="3795086" cy="25284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494" y="2465452"/>
            <a:ext cx="3775395" cy="2528476"/>
          </a:xfrm>
          <a:prstGeom prst="rect">
            <a:avLst/>
          </a:prstGeom>
        </p:spPr>
      </p:pic>
      <p:sp>
        <p:nvSpPr>
          <p:cNvPr id="7" name="TextBox 6"/>
          <p:cNvSpPr txBox="1"/>
          <p:nvPr/>
        </p:nvSpPr>
        <p:spPr>
          <a:xfrm>
            <a:off x="338979" y="1464906"/>
            <a:ext cx="1143625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Today, many of the following traditional games/sports are still played! They even have Arctic Games in which people from across Arctic Canada come together to play one another! Sports and Recreation are a great way to build a sense of community!</a:t>
            </a:r>
            <a:endParaRPr lang="en-US" dirty="0"/>
          </a:p>
        </p:txBody>
      </p:sp>
      <p:sp>
        <p:nvSpPr>
          <p:cNvPr id="8" name="TextBox 7"/>
          <p:cNvSpPr txBox="1"/>
          <p:nvPr/>
        </p:nvSpPr>
        <p:spPr>
          <a:xfrm>
            <a:off x="227012" y="5187820"/>
            <a:ext cx="3411927" cy="1569660"/>
          </a:xfrm>
          <a:prstGeom prst="rect">
            <a:avLst/>
          </a:prstGeom>
          <a:noFill/>
        </p:spPr>
        <p:txBody>
          <a:bodyPr wrap="square" rtlCol="0">
            <a:spAutoFit/>
          </a:bodyPr>
          <a:lstStyle/>
          <a:p>
            <a:r>
              <a:rPr lang="en-US" sz="1600" dirty="0" smtClean="0"/>
              <a:t>Finger Pulling: This is actually a </a:t>
            </a:r>
            <a:r>
              <a:rPr lang="en-US" sz="1600" i="1" dirty="0" smtClean="0"/>
              <a:t>Dene</a:t>
            </a:r>
            <a:r>
              <a:rPr lang="en-US" sz="1600" dirty="0" smtClean="0"/>
              <a:t> game (another group of people from the north). This game was created to first help build strength for the fishing season.</a:t>
            </a:r>
            <a:endParaRPr lang="en-US" sz="1600" dirty="0"/>
          </a:p>
        </p:txBody>
      </p:sp>
      <p:sp>
        <p:nvSpPr>
          <p:cNvPr id="9" name="TextBox 8"/>
          <p:cNvSpPr txBox="1"/>
          <p:nvPr/>
        </p:nvSpPr>
        <p:spPr>
          <a:xfrm>
            <a:off x="4021494" y="5192285"/>
            <a:ext cx="3411927" cy="1477328"/>
          </a:xfrm>
          <a:prstGeom prst="rect">
            <a:avLst/>
          </a:prstGeom>
          <a:noFill/>
        </p:spPr>
        <p:txBody>
          <a:bodyPr wrap="square" rtlCol="0">
            <a:spAutoFit/>
          </a:bodyPr>
          <a:lstStyle/>
          <a:p>
            <a:r>
              <a:rPr lang="en-US" dirty="0" smtClean="0"/>
              <a:t>Leg Wrestling: In this game, two competitors lay on their back and try to flip the other member over by pushing their leg down.</a:t>
            </a:r>
          </a:p>
        </p:txBody>
      </p:sp>
      <p:sp>
        <p:nvSpPr>
          <p:cNvPr id="10" name="TextBox 9"/>
          <p:cNvSpPr txBox="1"/>
          <p:nvPr/>
        </p:nvSpPr>
        <p:spPr>
          <a:xfrm>
            <a:off x="8080311" y="5187820"/>
            <a:ext cx="3411927" cy="1477328"/>
          </a:xfrm>
          <a:prstGeom prst="rect">
            <a:avLst/>
          </a:prstGeom>
          <a:noFill/>
        </p:spPr>
        <p:txBody>
          <a:bodyPr wrap="square" rtlCol="0">
            <a:spAutoFit/>
          </a:bodyPr>
          <a:lstStyle/>
          <a:p>
            <a:r>
              <a:rPr lang="en-US" dirty="0" smtClean="0"/>
              <a:t>Head Pull: In this game, two competitors try to have the other competitor cross a line. You try to the pull competitor to your side. </a:t>
            </a:r>
            <a:endParaRPr lang="en-US" dirty="0"/>
          </a:p>
        </p:txBody>
      </p:sp>
    </p:spTree>
    <p:extLst>
      <p:ext uri="{BB962C8B-B14F-4D97-AF65-F5344CB8AC3E}">
        <p14:creationId xmlns:p14="http://schemas.microsoft.com/office/powerpoint/2010/main" val="11779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circle(in)">
                                      <p:cBhvr>
                                        <p:cTn id="3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79" y="232572"/>
            <a:ext cx="8534400" cy="1507067"/>
          </a:xfrm>
        </p:spPr>
        <p:txBody>
          <a:bodyPr/>
          <a:lstStyle/>
          <a:p>
            <a:r>
              <a:rPr lang="en-US" dirty="0" smtClean="0"/>
              <a:t>Present Inuit Recreation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12" y="2637873"/>
            <a:ext cx="3411927" cy="218363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11" y="2469721"/>
            <a:ext cx="3795086" cy="25199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494" y="2574419"/>
            <a:ext cx="3775395" cy="2310541"/>
          </a:xfrm>
          <a:prstGeom prst="rect">
            <a:avLst/>
          </a:prstGeom>
        </p:spPr>
      </p:pic>
      <p:sp>
        <p:nvSpPr>
          <p:cNvPr id="7" name="TextBox 6"/>
          <p:cNvSpPr txBox="1"/>
          <p:nvPr/>
        </p:nvSpPr>
        <p:spPr>
          <a:xfrm>
            <a:off x="338979" y="1464906"/>
            <a:ext cx="1143625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Today, many of the following traditional games/sports are still played! They even have Arctic Games in which people from across Arctic Canada come together to play one another! Sports and Recreation are a great way to build a sense of community!</a:t>
            </a:r>
            <a:endParaRPr lang="en-US" dirty="0"/>
          </a:p>
        </p:txBody>
      </p:sp>
      <p:sp>
        <p:nvSpPr>
          <p:cNvPr id="8" name="TextBox 7"/>
          <p:cNvSpPr txBox="1"/>
          <p:nvPr/>
        </p:nvSpPr>
        <p:spPr>
          <a:xfrm>
            <a:off x="227011" y="4932369"/>
            <a:ext cx="3411927" cy="1077218"/>
          </a:xfrm>
          <a:prstGeom prst="rect">
            <a:avLst/>
          </a:prstGeom>
          <a:noFill/>
        </p:spPr>
        <p:txBody>
          <a:bodyPr wrap="square" rtlCol="0">
            <a:spAutoFit/>
          </a:bodyPr>
          <a:lstStyle/>
          <a:p>
            <a:r>
              <a:rPr lang="en-US" sz="1600" b="1" dirty="0" smtClean="0"/>
              <a:t>Two-Foot High Kick: </a:t>
            </a:r>
            <a:r>
              <a:rPr lang="en-US" sz="1600" dirty="0" smtClean="0"/>
              <a:t>To win this game, you must jump with both feet together to hit a ball or target lifted high in the air!</a:t>
            </a:r>
            <a:endParaRPr lang="en-US" sz="1600" dirty="0"/>
          </a:p>
        </p:txBody>
      </p:sp>
      <p:sp>
        <p:nvSpPr>
          <p:cNvPr id="9" name="TextBox 8"/>
          <p:cNvSpPr txBox="1"/>
          <p:nvPr/>
        </p:nvSpPr>
        <p:spPr>
          <a:xfrm>
            <a:off x="3798569" y="4884960"/>
            <a:ext cx="4281742" cy="2031325"/>
          </a:xfrm>
          <a:prstGeom prst="rect">
            <a:avLst/>
          </a:prstGeom>
          <a:noFill/>
        </p:spPr>
        <p:txBody>
          <a:bodyPr wrap="square" rtlCol="0">
            <a:spAutoFit/>
          </a:bodyPr>
          <a:lstStyle/>
          <a:p>
            <a:r>
              <a:rPr lang="en-US" b="1" dirty="0" smtClean="0"/>
              <a:t>Musk Ox Push: </a:t>
            </a:r>
            <a:r>
              <a:rPr lang="en-US" dirty="0" smtClean="0"/>
              <a:t>With </a:t>
            </a:r>
            <a:r>
              <a:rPr lang="en-US" dirty="0"/>
              <a:t>both players on their hands and knees, and heads bent down against each others' shoulders, they attempt to push each other forward out of a designated area. Hands must be kept on the floor</a:t>
            </a:r>
            <a:endParaRPr lang="en-US" dirty="0" smtClean="0"/>
          </a:p>
        </p:txBody>
      </p:sp>
      <p:sp>
        <p:nvSpPr>
          <p:cNvPr id="10" name="TextBox 9"/>
          <p:cNvSpPr txBox="1"/>
          <p:nvPr/>
        </p:nvSpPr>
        <p:spPr>
          <a:xfrm>
            <a:off x="8080311" y="5187820"/>
            <a:ext cx="3411927" cy="1477328"/>
          </a:xfrm>
          <a:prstGeom prst="rect">
            <a:avLst/>
          </a:prstGeom>
          <a:noFill/>
        </p:spPr>
        <p:txBody>
          <a:bodyPr wrap="square" rtlCol="0">
            <a:spAutoFit/>
          </a:bodyPr>
          <a:lstStyle/>
          <a:p>
            <a:r>
              <a:rPr lang="en-US" b="1" dirty="0" smtClean="0"/>
              <a:t>Back Push: </a:t>
            </a:r>
            <a:r>
              <a:rPr lang="en-US" dirty="0" smtClean="0"/>
              <a:t> Sit on the floor with your back against your partner. With hands and feet on the floor, try to push your partner backwards.</a:t>
            </a:r>
            <a:endParaRPr lang="en-US" b="1" dirty="0"/>
          </a:p>
        </p:txBody>
      </p:sp>
    </p:spTree>
    <p:extLst>
      <p:ext uri="{BB962C8B-B14F-4D97-AF65-F5344CB8AC3E}">
        <p14:creationId xmlns:p14="http://schemas.microsoft.com/office/powerpoint/2010/main" val="88244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79" y="232572"/>
            <a:ext cx="8534400" cy="1507067"/>
          </a:xfrm>
        </p:spPr>
        <p:txBody>
          <a:bodyPr/>
          <a:lstStyle/>
          <a:p>
            <a:r>
              <a:rPr lang="en-US" dirty="0" smtClean="0"/>
              <a:t>Present Inuit Recreation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611" y="2637873"/>
            <a:ext cx="3278728" cy="218363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11" y="2617209"/>
            <a:ext cx="3795085" cy="25199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927" y="2622733"/>
            <a:ext cx="3775395" cy="2514413"/>
          </a:xfrm>
          <a:prstGeom prst="rect">
            <a:avLst/>
          </a:prstGeom>
        </p:spPr>
      </p:pic>
      <p:sp>
        <p:nvSpPr>
          <p:cNvPr id="7" name="TextBox 6"/>
          <p:cNvSpPr txBox="1"/>
          <p:nvPr/>
        </p:nvSpPr>
        <p:spPr>
          <a:xfrm>
            <a:off x="338979" y="1464906"/>
            <a:ext cx="1143625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Today, the Inuit people play various activities, games and sports within their community. Hockey is the most popular sport, but you can also find people playing and watching baseball and basketball.  Children also like to play on the computer and with their video games.</a:t>
            </a:r>
            <a:endParaRPr lang="en-US" dirty="0"/>
          </a:p>
        </p:txBody>
      </p:sp>
      <p:sp>
        <p:nvSpPr>
          <p:cNvPr id="8" name="TextBox 7"/>
          <p:cNvSpPr txBox="1"/>
          <p:nvPr/>
        </p:nvSpPr>
        <p:spPr>
          <a:xfrm>
            <a:off x="227011" y="4932369"/>
            <a:ext cx="3411927" cy="1323439"/>
          </a:xfrm>
          <a:prstGeom prst="rect">
            <a:avLst/>
          </a:prstGeom>
          <a:noFill/>
        </p:spPr>
        <p:txBody>
          <a:bodyPr wrap="square" rtlCol="0">
            <a:spAutoFit/>
          </a:bodyPr>
          <a:lstStyle/>
          <a:p>
            <a:r>
              <a:rPr lang="en-US" sz="1600" dirty="0" smtClean="0"/>
              <a:t>Inuit children and youth like to play on computers as well! They can usually have access to a computer at local community </a:t>
            </a:r>
            <a:r>
              <a:rPr lang="en-US" sz="1600" dirty="0" err="1" smtClean="0"/>
              <a:t>centres</a:t>
            </a:r>
            <a:r>
              <a:rPr lang="en-US" sz="1600" dirty="0" smtClean="0"/>
              <a:t> and schools.</a:t>
            </a:r>
            <a:endParaRPr lang="en-US" sz="1600" dirty="0"/>
          </a:p>
        </p:txBody>
      </p:sp>
      <p:sp>
        <p:nvSpPr>
          <p:cNvPr id="9" name="TextBox 8"/>
          <p:cNvSpPr txBox="1"/>
          <p:nvPr/>
        </p:nvSpPr>
        <p:spPr>
          <a:xfrm>
            <a:off x="3798569" y="5326319"/>
            <a:ext cx="4281742" cy="1200329"/>
          </a:xfrm>
          <a:prstGeom prst="rect">
            <a:avLst/>
          </a:prstGeom>
          <a:noFill/>
        </p:spPr>
        <p:txBody>
          <a:bodyPr wrap="square" rtlCol="0">
            <a:spAutoFit/>
          </a:bodyPr>
          <a:lstStyle/>
          <a:p>
            <a:r>
              <a:rPr lang="en-US" dirty="0" smtClean="0"/>
              <a:t>Hockey is the most popular sport as it can be played in an arena, but it can also be played on the ice outside.</a:t>
            </a:r>
          </a:p>
        </p:txBody>
      </p:sp>
      <p:sp>
        <p:nvSpPr>
          <p:cNvPr id="10" name="TextBox 9"/>
          <p:cNvSpPr txBox="1"/>
          <p:nvPr/>
        </p:nvSpPr>
        <p:spPr>
          <a:xfrm>
            <a:off x="8080311" y="5187820"/>
            <a:ext cx="3993501" cy="1754326"/>
          </a:xfrm>
          <a:prstGeom prst="rect">
            <a:avLst/>
          </a:prstGeom>
          <a:noFill/>
        </p:spPr>
        <p:txBody>
          <a:bodyPr wrap="square" rtlCol="0">
            <a:spAutoFit/>
          </a:bodyPr>
          <a:lstStyle/>
          <a:p>
            <a:r>
              <a:rPr lang="en-US" b="1" dirty="0" err="1" smtClean="0"/>
              <a:t>Tobaggoning</a:t>
            </a:r>
            <a:r>
              <a:rPr lang="en-US" dirty="0" smtClean="0"/>
              <a:t> (seen above), as well as snowman making and snowball fights, are common recreational activities for children given the cold temperatures and snow.</a:t>
            </a:r>
            <a:endParaRPr lang="en-US" b="1" dirty="0"/>
          </a:p>
        </p:txBody>
      </p:sp>
    </p:spTree>
    <p:extLst>
      <p:ext uri="{BB962C8B-B14F-4D97-AF65-F5344CB8AC3E}">
        <p14:creationId xmlns:p14="http://schemas.microsoft.com/office/powerpoint/2010/main" val="3885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THIS!</a:t>
            </a:r>
            <a:endParaRPr lang="en-US" dirty="0"/>
          </a:p>
        </p:txBody>
      </p:sp>
      <p:sp>
        <p:nvSpPr>
          <p:cNvPr id="6" name="Content Placeholder 5"/>
          <p:cNvSpPr>
            <a:spLocks noGrp="1"/>
          </p:cNvSpPr>
          <p:nvPr>
            <p:ph idx="1"/>
          </p:nvPr>
        </p:nvSpPr>
        <p:spPr/>
        <p:txBody>
          <a:bodyPr/>
          <a:lstStyle/>
          <a:p>
            <a:pPr marL="285750" lvl="1"/>
            <a:r>
              <a:rPr lang="en-US" sz="1100" u="sng" dirty="0">
                <a:hlinkClick r:id="rId2"/>
              </a:rPr>
              <a:t>https://</a:t>
            </a:r>
            <a:r>
              <a:rPr lang="en-US" sz="1100" u="sng" dirty="0" smtClean="0">
                <a:hlinkClick r:id="rId2"/>
              </a:rPr>
              <a:t>www.youtube.com/watch?v=7T85r3cTjg0</a:t>
            </a:r>
            <a:endParaRPr lang="en-US" sz="1100" u="sng" dirty="0" smtClean="0"/>
          </a:p>
          <a:p>
            <a:pPr marL="285750" lvl="1"/>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3262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979" y="2574556"/>
            <a:ext cx="11156335" cy="1507067"/>
          </a:xfrm>
        </p:spPr>
        <p:txBody>
          <a:bodyPr/>
          <a:lstStyle/>
          <a:p>
            <a:r>
              <a:rPr lang="en-US" dirty="0" smtClean="0"/>
              <a:t>Jobs in Arctic Canada and </a:t>
            </a:r>
            <a:r>
              <a:rPr lang="en-US" dirty="0" err="1" smtClean="0"/>
              <a:t>zimbabwe</a:t>
            </a:r>
            <a:endParaRPr lang="en-US" dirty="0"/>
          </a:p>
        </p:txBody>
      </p:sp>
    </p:spTree>
    <p:extLst>
      <p:ext uri="{BB962C8B-B14F-4D97-AF65-F5344CB8AC3E}">
        <p14:creationId xmlns:p14="http://schemas.microsoft.com/office/powerpoint/2010/main" val="890747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05" y="4319382"/>
            <a:ext cx="10804849" cy="2062757"/>
          </a:xfrm>
        </p:spPr>
        <p:txBody>
          <a:bodyPr>
            <a:normAutofit/>
          </a:bodyPr>
          <a:lstStyle/>
          <a:p>
            <a:pPr algn="ctr"/>
            <a:r>
              <a:rPr lang="en-US" dirty="0" smtClean="0"/>
              <a:t>YOUR TURN! Let’s make an </a:t>
            </a:r>
            <a:r>
              <a:rPr lang="en-US" i="1" dirty="0" err="1" smtClean="0"/>
              <a:t>ajagaq</a:t>
            </a:r>
            <a:r>
              <a:rPr lang="en-US" i="1" dirty="0" smtClean="0"/>
              <a:t>!</a:t>
            </a:r>
            <a:br>
              <a:rPr lang="en-US" i="1" dirty="0" smtClean="0"/>
            </a:br>
            <a:r>
              <a:rPr lang="en-US" dirty="0" smtClean="0"/>
              <a:t>Listen to your teacher and follow along!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9734" y="499188"/>
            <a:ext cx="5223879" cy="3614738"/>
          </a:xfrm>
        </p:spPr>
      </p:pic>
    </p:spTree>
    <p:extLst>
      <p:ext uri="{BB962C8B-B14F-4D97-AF65-F5344CB8AC3E}">
        <p14:creationId xmlns:p14="http://schemas.microsoft.com/office/powerpoint/2010/main" val="2978340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008" y="5350933"/>
            <a:ext cx="9787780" cy="1507067"/>
          </a:xfrm>
        </p:spPr>
        <p:txBody>
          <a:bodyPr/>
          <a:lstStyle/>
          <a:p>
            <a:r>
              <a:rPr lang="en-US" dirty="0" smtClean="0"/>
              <a:t>Materials needed (cup has a hole)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0800" y="284582"/>
            <a:ext cx="5225515" cy="5225515"/>
          </a:xfrm>
        </p:spPr>
      </p:pic>
    </p:spTree>
    <p:extLst>
      <p:ext uri="{BB962C8B-B14F-4D97-AF65-F5344CB8AC3E}">
        <p14:creationId xmlns:p14="http://schemas.microsoft.com/office/powerpoint/2010/main" val="1352120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734" y="5350933"/>
            <a:ext cx="10372564" cy="1507067"/>
          </a:xfrm>
        </p:spPr>
        <p:txBody>
          <a:bodyPr/>
          <a:lstStyle/>
          <a:p>
            <a:r>
              <a:rPr lang="en-US" dirty="0" smtClean="0"/>
              <a:t>First put the string through the hole.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9275" y="153954"/>
            <a:ext cx="5374805" cy="5374805"/>
          </a:xfrm>
        </p:spPr>
      </p:pic>
    </p:spTree>
    <p:extLst>
      <p:ext uri="{BB962C8B-B14F-4D97-AF65-F5344CB8AC3E}">
        <p14:creationId xmlns:p14="http://schemas.microsoft.com/office/powerpoint/2010/main" val="1785984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436" y="5350933"/>
            <a:ext cx="8534400" cy="1507067"/>
          </a:xfrm>
        </p:spPr>
        <p:txBody>
          <a:bodyPr/>
          <a:lstStyle/>
          <a:p>
            <a:r>
              <a:rPr lang="en-US" dirty="0" smtClean="0"/>
              <a:t>Cross the string over.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954" y="97971"/>
            <a:ext cx="5365474" cy="5365474"/>
          </a:xfrm>
        </p:spPr>
      </p:pic>
    </p:spTree>
    <p:extLst>
      <p:ext uri="{BB962C8B-B14F-4D97-AF65-F5344CB8AC3E}">
        <p14:creationId xmlns:p14="http://schemas.microsoft.com/office/powerpoint/2010/main" val="3608963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98" y="5420394"/>
            <a:ext cx="11268302" cy="1507067"/>
          </a:xfrm>
        </p:spPr>
        <p:txBody>
          <a:bodyPr/>
          <a:lstStyle/>
          <a:p>
            <a:r>
              <a:rPr lang="en-US" dirty="0" smtClean="0"/>
              <a:t>Take the end and push it through the loop.</a:t>
            </a:r>
            <a:br>
              <a:rPr lang="en-US" dirty="0" smtClean="0"/>
            </a:br>
            <a:r>
              <a:rPr lang="en-US" dirty="0" smtClean="0"/>
              <a:t>Create another loop and repeat.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226" y="116631"/>
            <a:ext cx="5440119" cy="5440119"/>
          </a:xfrm>
        </p:spPr>
      </p:pic>
    </p:spTree>
    <p:extLst>
      <p:ext uri="{BB962C8B-B14F-4D97-AF65-F5344CB8AC3E}">
        <p14:creationId xmlns:p14="http://schemas.microsoft.com/office/powerpoint/2010/main" val="238312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635" y="5625666"/>
            <a:ext cx="10269927" cy="1507067"/>
          </a:xfrm>
        </p:spPr>
        <p:txBody>
          <a:bodyPr/>
          <a:lstStyle/>
          <a:p>
            <a:r>
              <a:rPr lang="en-US" dirty="0" smtClean="0"/>
              <a:t>Pull on the string to tighten the knot.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2746" y="275253"/>
            <a:ext cx="5832006" cy="5832006"/>
          </a:xfrm>
        </p:spPr>
      </p:pic>
    </p:spTree>
    <p:extLst>
      <p:ext uri="{BB962C8B-B14F-4D97-AF65-F5344CB8AC3E}">
        <p14:creationId xmlns:p14="http://schemas.microsoft.com/office/powerpoint/2010/main" val="93982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5574868"/>
            <a:ext cx="8534400" cy="1507067"/>
          </a:xfrm>
        </p:spPr>
        <p:txBody>
          <a:bodyPr/>
          <a:lstStyle/>
          <a:p>
            <a:r>
              <a:rPr lang="en-US" dirty="0" smtClean="0"/>
              <a:t>Part 1 is now done!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6681" y="79310"/>
            <a:ext cx="5785352" cy="5785352"/>
          </a:xfrm>
        </p:spPr>
      </p:pic>
    </p:spTree>
    <p:extLst>
      <p:ext uri="{BB962C8B-B14F-4D97-AF65-F5344CB8AC3E}">
        <p14:creationId xmlns:p14="http://schemas.microsoft.com/office/powerpoint/2010/main" val="2151689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97" y="5187128"/>
            <a:ext cx="11849876" cy="1507067"/>
          </a:xfrm>
        </p:spPr>
        <p:txBody>
          <a:bodyPr/>
          <a:lstStyle/>
          <a:p>
            <a:r>
              <a:rPr lang="en-US" dirty="0" smtClean="0"/>
              <a:t>Loop a string around the end of your pencil.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8019" y="293913"/>
            <a:ext cx="5113547" cy="5113547"/>
          </a:xfrm>
        </p:spPr>
      </p:pic>
    </p:spTree>
    <p:extLst>
      <p:ext uri="{BB962C8B-B14F-4D97-AF65-F5344CB8AC3E}">
        <p14:creationId xmlns:p14="http://schemas.microsoft.com/office/powerpoint/2010/main" val="63327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600" y="5485708"/>
            <a:ext cx="11258972" cy="1507067"/>
          </a:xfrm>
        </p:spPr>
        <p:txBody>
          <a:bodyPr/>
          <a:lstStyle/>
          <a:p>
            <a:r>
              <a:rPr lang="en-US" dirty="0" smtClean="0"/>
              <a:t>Push the end of the string through the loop.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400" y="191276"/>
            <a:ext cx="5642607" cy="5642607"/>
          </a:xfrm>
        </p:spPr>
      </p:pic>
    </p:spTree>
    <p:extLst>
      <p:ext uri="{BB962C8B-B14F-4D97-AF65-F5344CB8AC3E}">
        <p14:creationId xmlns:p14="http://schemas.microsoft.com/office/powerpoint/2010/main" val="1718228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251" y="5574868"/>
            <a:ext cx="8534400" cy="1507067"/>
          </a:xfrm>
        </p:spPr>
        <p:txBody>
          <a:bodyPr/>
          <a:lstStyle/>
          <a:p>
            <a:r>
              <a:rPr lang="en-US" dirty="0" smtClean="0"/>
              <a:t>Pull the string to tighten.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8141" y="88639"/>
            <a:ext cx="5804013" cy="5804013"/>
          </a:xfrm>
        </p:spPr>
      </p:pic>
    </p:spTree>
    <p:extLst>
      <p:ext uri="{BB962C8B-B14F-4D97-AF65-F5344CB8AC3E}">
        <p14:creationId xmlns:p14="http://schemas.microsoft.com/office/powerpoint/2010/main" val="213577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92" y="5653660"/>
            <a:ext cx="8534400" cy="933754"/>
          </a:xfrm>
        </p:spPr>
        <p:txBody>
          <a:bodyPr/>
          <a:lstStyle/>
          <a:p>
            <a:r>
              <a:rPr lang="en-US" dirty="0" smtClean="0"/>
              <a:t>Jobs in the past – arctic </a:t>
            </a:r>
            <a:r>
              <a:rPr lang="en-US" dirty="0" err="1" smtClean="0"/>
              <a:t>canada</a:t>
            </a:r>
            <a:endParaRPr lang="en-US" dirty="0"/>
          </a:p>
        </p:txBody>
      </p:sp>
      <p:sp>
        <p:nvSpPr>
          <p:cNvPr id="3" name="Content Placeholder 2"/>
          <p:cNvSpPr>
            <a:spLocks noGrp="1"/>
          </p:cNvSpPr>
          <p:nvPr>
            <p:ph idx="1"/>
          </p:nvPr>
        </p:nvSpPr>
        <p:spPr>
          <a:xfrm>
            <a:off x="525592" y="3256384"/>
            <a:ext cx="11156335" cy="3032448"/>
          </a:xfrm>
        </p:spPr>
        <p:txBody>
          <a:bodyPr/>
          <a:lstStyle/>
          <a:p>
            <a:r>
              <a:rPr lang="en-US" dirty="0" smtClean="0">
                <a:solidFill>
                  <a:schemeClr val="tx1"/>
                </a:solidFill>
              </a:rPr>
              <a:t>Men: spent most of their time hunting to provide food for their family. They also made their own weapons and tools, trained and cared for huskies and built igloos and sled.</a:t>
            </a:r>
          </a:p>
          <a:p>
            <a:r>
              <a:rPr lang="en-US" dirty="0" smtClean="0">
                <a:solidFill>
                  <a:schemeClr val="tx1"/>
                </a:solidFill>
              </a:rPr>
              <a:t>Women: cleaned animal skins, made all clothing, melted ice for water, prepared meat for meals, cared for children, and kept seal oil lamp lit to warm the igloo.</a:t>
            </a:r>
          </a:p>
          <a:p>
            <a:r>
              <a:rPr lang="en-US" dirty="0" smtClean="0">
                <a:solidFill>
                  <a:schemeClr val="tx1"/>
                </a:solidFill>
              </a:rPr>
              <a:t>Children: did not go to school, but did learn from their parents and grandparents. They needed to learn how to survive in the Arctic in cold weather and how to tell if the ice was safe to walk 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521" y="325308"/>
            <a:ext cx="2836312" cy="29001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455" y="325308"/>
            <a:ext cx="2931076" cy="29310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153" y="325308"/>
            <a:ext cx="2677893" cy="2931076"/>
          </a:xfrm>
          <a:prstGeom prst="rect">
            <a:avLst/>
          </a:prstGeom>
        </p:spPr>
      </p:pic>
    </p:spTree>
    <p:extLst>
      <p:ext uri="{BB962C8B-B14F-4D97-AF65-F5344CB8AC3E}">
        <p14:creationId xmlns:p14="http://schemas.microsoft.com/office/powerpoint/2010/main" val="1215131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930" y="5439054"/>
            <a:ext cx="8534400" cy="1507067"/>
          </a:xfrm>
        </p:spPr>
        <p:txBody>
          <a:bodyPr/>
          <a:lstStyle/>
          <a:p>
            <a:r>
              <a:rPr lang="en-US" dirty="0" smtClean="0"/>
              <a:t>Create another loop.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930" y="219269"/>
            <a:ext cx="5626731" cy="5626731"/>
          </a:xfrm>
        </p:spPr>
      </p:pic>
    </p:spTree>
    <p:extLst>
      <p:ext uri="{BB962C8B-B14F-4D97-AF65-F5344CB8AC3E}">
        <p14:creationId xmlns:p14="http://schemas.microsoft.com/office/powerpoint/2010/main" val="2620788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273" y="5467047"/>
            <a:ext cx="9495486" cy="1507067"/>
          </a:xfrm>
        </p:spPr>
        <p:txBody>
          <a:bodyPr/>
          <a:lstStyle/>
          <a:p>
            <a:r>
              <a:rPr lang="en-US" dirty="0" smtClean="0"/>
              <a:t>Push the string through the loop.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763" y="275253"/>
            <a:ext cx="5468110" cy="5468110"/>
          </a:xfrm>
        </p:spPr>
      </p:pic>
    </p:spTree>
    <p:extLst>
      <p:ext uri="{BB962C8B-B14F-4D97-AF65-F5344CB8AC3E}">
        <p14:creationId xmlns:p14="http://schemas.microsoft.com/office/powerpoint/2010/main" val="300506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804" y="5350933"/>
            <a:ext cx="11383347" cy="1507067"/>
          </a:xfrm>
        </p:spPr>
        <p:txBody>
          <a:bodyPr/>
          <a:lstStyle/>
          <a:p>
            <a:r>
              <a:rPr lang="en-US" dirty="0" smtClean="0"/>
              <a:t>Pull the string tight to complete the knot!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4003" y="331236"/>
            <a:ext cx="5188193" cy="5188193"/>
          </a:xfrm>
        </p:spPr>
      </p:pic>
    </p:spTree>
    <p:extLst>
      <p:ext uri="{BB962C8B-B14F-4D97-AF65-F5344CB8AC3E}">
        <p14:creationId xmlns:p14="http://schemas.microsoft.com/office/powerpoint/2010/main" val="10098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79" y="5164665"/>
            <a:ext cx="8534400" cy="1507067"/>
          </a:xfrm>
        </p:spPr>
        <p:txBody>
          <a:bodyPr/>
          <a:lstStyle/>
          <a:p>
            <a:r>
              <a:rPr lang="en-US" dirty="0" smtClean="0"/>
              <a:t>Now play with your </a:t>
            </a:r>
            <a:r>
              <a:rPr lang="en-US" i="1" dirty="0" err="1" smtClean="0"/>
              <a:t>ajagaq</a:t>
            </a:r>
            <a:r>
              <a:rPr lang="en-US" i="1" dirty="0" smtClean="0"/>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332" y="403576"/>
            <a:ext cx="5037667" cy="503766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45" y="403575"/>
            <a:ext cx="4628444" cy="5037667"/>
          </a:xfrm>
          <a:prstGeom prst="rect">
            <a:avLst/>
          </a:prstGeom>
        </p:spPr>
      </p:pic>
    </p:spTree>
    <p:extLst>
      <p:ext uri="{BB962C8B-B14F-4D97-AF65-F5344CB8AC3E}">
        <p14:creationId xmlns:p14="http://schemas.microsoft.com/office/powerpoint/2010/main" val="1266302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92" y="5653660"/>
            <a:ext cx="8534400" cy="933754"/>
          </a:xfrm>
        </p:spPr>
        <p:txBody>
          <a:bodyPr/>
          <a:lstStyle/>
          <a:p>
            <a:r>
              <a:rPr lang="en-US" dirty="0" smtClean="0"/>
              <a:t>Jobs in the past – arctic </a:t>
            </a:r>
            <a:r>
              <a:rPr lang="en-US" dirty="0" err="1" smtClean="0"/>
              <a:t>canada</a:t>
            </a:r>
            <a:endParaRPr lang="en-US" dirty="0"/>
          </a:p>
        </p:txBody>
      </p:sp>
      <p:sp>
        <p:nvSpPr>
          <p:cNvPr id="3" name="Content Placeholder 2"/>
          <p:cNvSpPr>
            <a:spLocks noGrp="1"/>
          </p:cNvSpPr>
          <p:nvPr>
            <p:ph idx="1"/>
          </p:nvPr>
        </p:nvSpPr>
        <p:spPr>
          <a:xfrm>
            <a:off x="525592" y="3256384"/>
            <a:ext cx="11156335" cy="3032448"/>
          </a:xfrm>
        </p:spPr>
        <p:txBody>
          <a:bodyPr/>
          <a:lstStyle/>
          <a:p>
            <a:r>
              <a:rPr lang="en-US" dirty="0" smtClean="0">
                <a:solidFill>
                  <a:schemeClr val="tx1"/>
                </a:solidFill>
              </a:rPr>
              <a:t>Boys: taught to find  animals to hunt, how to hunt them, and how to train and handle sled dogs.</a:t>
            </a:r>
          </a:p>
          <a:p>
            <a:r>
              <a:rPr lang="en-US" dirty="0" smtClean="0">
                <a:solidFill>
                  <a:schemeClr val="tx1"/>
                </a:solidFill>
              </a:rPr>
              <a:t>Girls: taught to prepare skins and furs for clothing, how to use an </a:t>
            </a:r>
            <a:r>
              <a:rPr lang="en-US" dirty="0" err="1" smtClean="0">
                <a:solidFill>
                  <a:schemeClr val="tx1"/>
                </a:solidFill>
              </a:rPr>
              <a:t>ulu</a:t>
            </a:r>
            <a:r>
              <a:rPr lang="en-US" dirty="0" smtClean="0">
                <a:solidFill>
                  <a:schemeClr val="tx1"/>
                </a:solidFill>
              </a:rPr>
              <a:t> to skin an animal and cut up meat, how to sew and make thread from sinew and needles from bones.</a:t>
            </a:r>
          </a:p>
          <a:p>
            <a:r>
              <a:rPr lang="en-US" dirty="0" smtClean="0">
                <a:solidFill>
                  <a:schemeClr val="tx1"/>
                </a:solidFill>
              </a:rPr>
              <a:t>Oral History: children would hear stories from the elders about their ancestors and legends about spirits and animals.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759" y="79440"/>
            <a:ext cx="5334000" cy="33401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200" y="79440"/>
            <a:ext cx="4884576" cy="3340100"/>
          </a:xfrm>
          <a:prstGeom prst="rect">
            <a:avLst/>
          </a:prstGeom>
        </p:spPr>
      </p:pic>
    </p:spTree>
    <p:extLst>
      <p:ext uri="{BB962C8B-B14F-4D97-AF65-F5344CB8AC3E}">
        <p14:creationId xmlns:p14="http://schemas.microsoft.com/office/powerpoint/2010/main" val="4288771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899503"/>
            <a:ext cx="8534400" cy="1507067"/>
          </a:xfrm>
        </p:spPr>
        <p:txBody>
          <a:bodyPr/>
          <a:lstStyle/>
          <a:p>
            <a:r>
              <a:rPr lang="en-US" dirty="0" smtClean="0"/>
              <a:t>Learning to fish </a:t>
            </a:r>
            <a:endParaRPr lang="en-US" dirty="0"/>
          </a:p>
        </p:txBody>
      </p:sp>
      <p:sp>
        <p:nvSpPr>
          <p:cNvPr id="3" name="Content Placeholder 2"/>
          <p:cNvSpPr>
            <a:spLocks noGrp="1"/>
          </p:cNvSpPr>
          <p:nvPr>
            <p:ph idx="1"/>
          </p:nvPr>
        </p:nvSpPr>
        <p:spPr>
          <a:xfrm>
            <a:off x="684212" y="872065"/>
            <a:ext cx="8534400" cy="3615267"/>
          </a:xfrm>
        </p:spPr>
        <p:txBody>
          <a:bodyPr/>
          <a:lstStyle/>
          <a:p>
            <a:r>
              <a:rPr lang="en-US" dirty="0" smtClean="0">
                <a:solidFill>
                  <a:schemeClr val="tx1"/>
                </a:solidFill>
              </a:rPr>
              <a:t>Each experience you have leads to learning.</a:t>
            </a:r>
          </a:p>
          <a:p>
            <a:r>
              <a:rPr lang="en-US" dirty="0" smtClean="0">
                <a:solidFill>
                  <a:schemeClr val="tx1"/>
                </a:solidFill>
              </a:rPr>
              <a:t>In this video, a young boy learns to not only hunt, but how to prepare the food.</a:t>
            </a:r>
          </a:p>
          <a:p>
            <a:r>
              <a:rPr lang="en-US" dirty="0" smtClean="0">
                <a:solidFill>
                  <a:schemeClr val="tx1"/>
                </a:solidFill>
              </a:rPr>
              <a:t>This child’s learning occurs not only in school, but at home and in his community.</a:t>
            </a:r>
          </a:p>
          <a:p>
            <a:r>
              <a:rPr lang="en-US" dirty="0">
                <a:solidFill>
                  <a:schemeClr val="tx1"/>
                </a:solidFill>
                <a:hlinkClick r:id="rId2"/>
              </a:rPr>
              <a:t>https://</a:t>
            </a:r>
            <a:r>
              <a:rPr lang="en-US" dirty="0" smtClean="0">
                <a:solidFill>
                  <a:schemeClr val="tx1"/>
                </a:solidFill>
                <a:hlinkClick r:id="rId2"/>
              </a:rPr>
              <a:t>www.youtube.com/watch?v=oDpGk9irmJg</a:t>
            </a:r>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374538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Jobs today – Arctic Canada</a:t>
            </a:r>
            <a:endParaRPr lang="en-US" dirty="0"/>
          </a:p>
        </p:txBody>
      </p:sp>
      <p:sp>
        <p:nvSpPr>
          <p:cNvPr id="3" name="Content Placeholder 2"/>
          <p:cNvSpPr>
            <a:spLocks noGrp="1"/>
          </p:cNvSpPr>
          <p:nvPr>
            <p:ph idx="1"/>
          </p:nvPr>
        </p:nvSpPr>
        <p:spPr>
          <a:xfrm>
            <a:off x="684212" y="2351314"/>
            <a:ext cx="11240310" cy="3480319"/>
          </a:xfrm>
        </p:spPr>
        <p:txBody>
          <a:bodyPr/>
          <a:lstStyle/>
          <a:p>
            <a:r>
              <a:rPr lang="en-US" dirty="0" smtClean="0">
                <a:solidFill>
                  <a:schemeClr val="tx1"/>
                </a:solidFill>
              </a:rPr>
              <a:t>In remote areas (far from villages), Inuit still follow many of their traditional ways.</a:t>
            </a:r>
          </a:p>
          <a:p>
            <a:r>
              <a:rPr lang="en-US" dirty="0" smtClean="0">
                <a:solidFill>
                  <a:schemeClr val="tx1"/>
                </a:solidFill>
              </a:rPr>
              <a:t>However, MOST Inuit now live in communities in permanent houses. This has caused changes to Inuit society.</a:t>
            </a:r>
          </a:p>
          <a:p>
            <a:pPr lvl="1"/>
            <a:r>
              <a:rPr lang="en-US" dirty="0" smtClean="0">
                <a:solidFill>
                  <a:schemeClr val="tx1"/>
                </a:solidFill>
              </a:rPr>
              <a:t>They need to buy expensive fuel to heat homes.</a:t>
            </a:r>
          </a:p>
          <a:p>
            <a:pPr lvl="1"/>
            <a:r>
              <a:rPr lang="en-US" dirty="0" smtClean="0">
                <a:solidFill>
                  <a:schemeClr val="tx1"/>
                </a:solidFill>
              </a:rPr>
              <a:t>They can buy food and clothing in stores.</a:t>
            </a:r>
          </a:p>
          <a:p>
            <a:r>
              <a:rPr lang="en-US" dirty="0" smtClean="0">
                <a:solidFill>
                  <a:schemeClr val="tx1"/>
                </a:solidFill>
              </a:rPr>
              <a:t>These changes have made traditional life difficult, as all of these new conveniences require MONEY!</a:t>
            </a:r>
          </a:p>
          <a:p>
            <a:r>
              <a:rPr lang="en-US" dirty="0" smtClean="0">
                <a:solidFill>
                  <a:schemeClr val="tx1"/>
                </a:solidFill>
              </a:rPr>
              <a:t>Today, to earn Money, many </a:t>
            </a:r>
            <a:r>
              <a:rPr lang="en-US" dirty="0" err="1" smtClean="0">
                <a:solidFill>
                  <a:schemeClr val="tx1"/>
                </a:solidFill>
              </a:rPr>
              <a:t>inuit</a:t>
            </a:r>
            <a:r>
              <a:rPr lang="en-US" dirty="0" smtClean="0">
                <a:solidFill>
                  <a:schemeClr val="tx1"/>
                </a:solidFill>
              </a:rPr>
              <a:t> work in stores, the tourism industry or other jobs within their community.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726" y="175465"/>
            <a:ext cx="3827883" cy="21758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67" y="175465"/>
            <a:ext cx="3310423" cy="2198673"/>
          </a:xfrm>
          <a:prstGeom prst="rect">
            <a:avLst/>
          </a:prstGeom>
        </p:spPr>
      </p:pic>
    </p:spTree>
    <p:extLst>
      <p:ext uri="{BB962C8B-B14F-4D97-AF65-F5344CB8AC3E}">
        <p14:creationId xmlns:p14="http://schemas.microsoft.com/office/powerpoint/2010/main" val="1964190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26" y="4944532"/>
            <a:ext cx="8534400" cy="1507067"/>
          </a:xfrm>
        </p:spPr>
        <p:txBody>
          <a:bodyPr/>
          <a:lstStyle/>
          <a:p>
            <a:r>
              <a:rPr lang="en-US" dirty="0" smtClean="0"/>
              <a:t>Jobs in Zimbabwe</a:t>
            </a:r>
            <a:endParaRPr lang="en-US" dirty="0"/>
          </a:p>
        </p:txBody>
      </p:sp>
      <p:sp>
        <p:nvSpPr>
          <p:cNvPr id="3" name="Content Placeholder 2"/>
          <p:cNvSpPr>
            <a:spLocks noGrp="1"/>
          </p:cNvSpPr>
          <p:nvPr>
            <p:ph idx="1"/>
          </p:nvPr>
        </p:nvSpPr>
        <p:spPr>
          <a:xfrm>
            <a:off x="749526" y="3554963"/>
            <a:ext cx="9840719" cy="1912430"/>
          </a:xfrm>
        </p:spPr>
        <p:txBody>
          <a:bodyPr/>
          <a:lstStyle/>
          <a:p>
            <a:r>
              <a:rPr lang="en-US" dirty="0" smtClean="0">
                <a:solidFill>
                  <a:schemeClr val="tx1"/>
                </a:solidFill>
              </a:rPr>
              <a:t>Zimbabwe is country which has modern and traditional aspects.</a:t>
            </a:r>
          </a:p>
          <a:p>
            <a:r>
              <a:rPr lang="en-US" dirty="0" smtClean="0">
                <a:solidFill>
                  <a:schemeClr val="tx1"/>
                </a:solidFill>
              </a:rPr>
              <a:t>For example, televisions are common within urban areas.</a:t>
            </a:r>
          </a:p>
          <a:p>
            <a:r>
              <a:rPr lang="en-US" dirty="0" smtClean="0">
                <a:solidFill>
                  <a:schemeClr val="tx1"/>
                </a:solidFill>
              </a:rPr>
              <a:t>In rural areas, many people do not have running water or electricity.</a:t>
            </a:r>
          </a:p>
          <a:p>
            <a:pPr lvl="1"/>
            <a:r>
              <a:rPr lang="en-US" dirty="0" smtClean="0">
                <a:solidFill>
                  <a:schemeClr val="tx1"/>
                </a:solidFill>
              </a:rPr>
              <a:t>In these villages, many people still live the same way as their ancestors used to.</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31" y="574178"/>
            <a:ext cx="5060154" cy="25702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930" y="574178"/>
            <a:ext cx="3744808" cy="2570237"/>
          </a:xfrm>
          <a:prstGeom prst="rect">
            <a:avLst/>
          </a:prstGeom>
        </p:spPr>
      </p:pic>
    </p:spTree>
    <p:extLst>
      <p:ext uri="{BB962C8B-B14F-4D97-AF65-F5344CB8AC3E}">
        <p14:creationId xmlns:p14="http://schemas.microsoft.com/office/powerpoint/2010/main" val="130501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26" y="5280434"/>
            <a:ext cx="9252890" cy="1507067"/>
          </a:xfrm>
        </p:spPr>
        <p:txBody>
          <a:bodyPr/>
          <a:lstStyle/>
          <a:p>
            <a:r>
              <a:rPr lang="en-US" dirty="0" smtClean="0"/>
              <a:t>Jobs in Zimbabwe: Past and Present</a:t>
            </a:r>
            <a:endParaRPr lang="en-US" dirty="0"/>
          </a:p>
        </p:txBody>
      </p:sp>
      <p:sp>
        <p:nvSpPr>
          <p:cNvPr id="3" name="Content Placeholder 2"/>
          <p:cNvSpPr>
            <a:spLocks noGrp="1"/>
          </p:cNvSpPr>
          <p:nvPr>
            <p:ph idx="1"/>
          </p:nvPr>
        </p:nvSpPr>
        <p:spPr>
          <a:xfrm>
            <a:off x="5184710" y="354563"/>
            <a:ext cx="7007290" cy="5532361"/>
          </a:xfrm>
        </p:spPr>
        <p:txBody>
          <a:bodyPr>
            <a:normAutofit fontScale="92500" lnSpcReduction="10000"/>
          </a:bodyPr>
          <a:lstStyle/>
          <a:p>
            <a:r>
              <a:rPr lang="en-US" sz="2600" dirty="0" smtClean="0">
                <a:solidFill>
                  <a:schemeClr val="tx1"/>
                </a:solidFill>
              </a:rPr>
              <a:t>In these rural villages, the community continues with past traditions to survive:</a:t>
            </a:r>
          </a:p>
          <a:p>
            <a:pPr lvl="1"/>
            <a:r>
              <a:rPr lang="en-US" sz="2200" dirty="0" smtClean="0">
                <a:solidFill>
                  <a:schemeClr val="tx1"/>
                </a:solidFill>
              </a:rPr>
              <a:t>Men hunt and fish.</a:t>
            </a:r>
          </a:p>
          <a:p>
            <a:pPr lvl="1"/>
            <a:r>
              <a:rPr lang="en-US" sz="2200" dirty="0" smtClean="0">
                <a:solidFill>
                  <a:schemeClr val="tx1"/>
                </a:solidFill>
              </a:rPr>
              <a:t>Women work in the gardens, grind corn into flour, cook and wash clothes</a:t>
            </a:r>
          </a:p>
          <a:p>
            <a:pPr lvl="1"/>
            <a:r>
              <a:rPr lang="en-US" sz="2200" dirty="0" smtClean="0">
                <a:solidFill>
                  <a:schemeClr val="tx1"/>
                </a:solidFill>
              </a:rPr>
              <a:t>Boys watch over the goats and cows and water the garden.</a:t>
            </a:r>
          </a:p>
          <a:p>
            <a:pPr lvl="1"/>
            <a:r>
              <a:rPr lang="en-US" sz="2200" dirty="0" smtClean="0">
                <a:solidFill>
                  <a:schemeClr val="tx1"/>
                </a:solidFill>
              </a:rPr>
              <a:t>Girls help their mothers with household chores and take care of babies. They also collect water.</a:t>
            </a:r>
          </a:p>
          <a:p>
            <a:r>
              <a:rPr lang="en-US" sz="2600" dirty="0" smtClean="0">
                <a:solidFill>
                  <a:schemeClr val="tx1"/>
                </a:solidFill>
              </a:rPr>
              <a:t>Some men from rural villages will travel miles away from their homes to work in mines, on large farms, or jobs in the city. This means that they only come home on holidays and weekends.</a:t>
            </a:r>
          </a:p>
          <a:p>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 y="195208"/>
            <a:ext cx="2442596" cy="30611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88" y="3433665"/>
            <a:ext cx="3389345" cy="22595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629" y="801906"/>
            <a:ext cx="2737449" cy="2370096"/>
          </a:xfrm>
          <a:prstGeom prst="rect">
            <a:avLst/>
          </a:prstGeom>
        </p:spPr>
      </p:pic>
    </p:spTree>
    <p:extLst>
      <p:ext uri="{BB962C8B-B14F-4D97-AF65-F5344CB8AC3E}">
        <p14:creationId xmlns:p14="http://schemas.microsoft.com/office/powerpoint/2010/main" val="1565115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26" y="4944532"/>
            <a:ext cx="9252890" cy="1507067"/>
          </a:xfrm>
        </p:spPr>
        <p:txBody>
          <a:bodyPr/>
          <a:lstStyle/>
          <a:p>
            <a:r>
              <a:rPr lang="en-US" dirty="0" smtClean="0"/>
              <a:t>Jobs in Zimbabwe: Past and Present</a:t>
            </a:r>
            <a:endParaRPr lang="en-US" dirty="0"/>
          </a:p>
        </p:txBody>
      </p:sp>
      <p:sp>
        <p:nvSpPr>
          <p:cNvPr id="3" name="Content Placeholder 2"/>
          <p:cNvSpPr>
            <a:spLocks noGrp="1"/>
          </p:cNvSpPr>
          <p:nvPr>
            <p:ph idx="1"/>
          </p:nvPr>
        </p:nvSpPr>
        <p:spPr>
          <a:xfrm>
            <a:off x="749526" y="3647923"/>
            <a:ext cx="10353903" cy="1912430"/>
          </a:xfrm>
        </p:spPr>
        <p:txBody>
          <a:bodyPr>
            <a:normAutofit fontScale="92500" lnSpcReduction="20000"/>
          </a:bodyPr>
          <a:lstStyle/>
          <a:p>
            <a:r>
              <a:rPr lang="en-US" dirty="0" smtClean="0">
                <a:solidFill>
                  <a:schemeClr val="tx1"/>
                </a:solidFill>
              </a:rPr>
              <a:t>Education: free for all and lasts nine years.</a:t>
            </a:r>
          </a:p>
          <a:p>
            <a:pPr lvl="1"/>
            <a:r>
              <a:rPr lang="en-US" dirty="0" smtClean="0">
                <a:solidFill>
                  <a:schemeClr val="tx1"/>
                </a:solidFill>
              </a:rPr>
              <a:t>Some children walk a long way to attend school, or they take the bus into town for school and may only come home for weekends.</a:t>
            </a:r>
          </a:p>
          <a:p>
            <a:r>
              <a:rPr lang="en-US" dirty="0" smtClean="0">
                <a:solidFill>
                  <a:schemeClr val="tx1"/>
                </a:solidFill>
              </a:rPr>
              <a:t>Not all children attend school.</a:t>
            </a:r>
          </a:p>
          <a:p>
            <a:pPr lvl="1"/>
            <a:r>
              <a:rPr lang="en-US" dirty="0" smtClean="0">
                <a:solidFill>
                  <a:schemeClr val="tx1"/>
                </a:solidFill>
              </a:rPr>
              <a:t>In remote areas where people live in traditional ways, children learn from their parents how to work in the village (very much like early Inuit families.)</a:t>
            </a:r>
          </a:p>
          <a:p>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588" y="649255"/>
            <a:ext cx="3850466" cy="25471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296" y="649255"/>
            <a:ext cx="3793088" cy="2547183"/>
          </a:xfrm>
          <a:prstGeom prst="rect">
            <a:avLst/>
          </a:prstGeom>
        </p:spPr>
      </p:pic>
    </p:spTree>
    <p:extLst>
      <p:ext uri="{BB962C8B-B14F-4D97-AF65-F5344CB8AC3E}">
        <p14:creationId xmlns:p14="http://schemas.microsoft.com/office/powerpoint/2010/main" val="1687644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1614</TotalTime>
  <Words>1846</Words>
  <Application>Microsoft Office PowerPoint</Application>
  <PresentationFormat>Widescreen</PresentationFormat>
  <Paragraphs>105</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Times New Roman</vt:lpstr>
      <vt:lpstr>Wingdings 3</vt:lpstr>
      <vt:lpstr>Slice</vt:lpstr>
      <vt:lpstr>Jobs and recreation</vt:lpstr>
      <vt:lpstr>Jobs in Arctic Canada and zimbabwe</vt:lpstr>
      <vt:lpstr>Jobs in the past – arctic canada</vt:lpstr>
      <vt:lpstr>Jobs in the past – arctic canada</vt:lpstr>
      <vt:lpstr>Learning to fish </vt:lpstr>
      <vt:lpstr>Jobs today – Arctic Canada</vt:lpstr>
      <vt:lpstr>Jobs in Zimbabwe</vt:lpstr>
      <vt:lpstr>Jobs in Zimbabwe: Past and Present</vt:lpstr>
      <vt:lpstr>Jobs in Zimbabwe: Past and Present</vt:lpstr>
      <vt:lpstr>Class discussion question</vt:lpstr>
      <vt:lpstr>What is recreation?</vt:lpstr>
      <vt:lpstr>Recreation in Zimbabwe - urban</vt:lpstr>
      <vt:lpstr>Recreation in Zimbabwe - Rural</vt:lpstr>
      <vt:lpstr>Recreation in arctic Canada and zimbabwe</vt:lpstr>
      <vt:lpstr>Traditional Recreation</vt:lpstr>
      <vt:lpstr>Traditional Inuit Recreation</vt:lpstr>
      <vt:lpstr>Present Inuit Recreation</vt:lpstr>
      <vt:lpstr>Present Inuit Recreation</vt:lpstr>
      <vt:lpstr>WATCH THIS!</vt:lpstr>
      <vt:lpstr>YOUR TURN! Let’s make an ajagaq! Listen to your teacher and follow along!</vt:lpstr>
      <vt:lpstr>Materials needed (cup has a hole)</vt:lpstr>
      <vt:lpstr>First put the string through the hole.</vt:lpstr>
      <vt:lpstr>Cross the string over.</vt:lpstr>
      <vt:lpstr>Take the end and push it through the loop. Create another loop and repeat.</vt:lpstr>
      <vt:lpstr>Pull on the string to tighten the knot.</vt:lpstr>
      <vt:lpstr>Part 1 is now done!</vt:lpstr>
      <vt:lpstr>Loop a string around the end of your pencil.</vt:lpstr>
      <vt:lpstr>Push the end of the string through the loop.</vt:lpstr>
      <vt:lpstr>Pull the string to tighten.</vt:lpstr>
      <vt:lpstr>Create another loop.</vt:lpstr>
      <vt:lpstr>Push the string through the loop.</vt:lpstr>
      <vt:lpstr>Pull the string tight to complete the knot!</vt:lpstr>
      <vt:lpstr>Now play with your ajagaq!</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Jobs and recreation</dc:title>
  <dc:creator>Mr. D. Pakosh</dc:creator>
  <cp:lastModifiedBy>Mr. D. Pakosh</cp:lastModifiedBy>
  <cp:revision>32</cp:revision>
  <dcterms:created xsi:type="dcterms:W3CDTF">2015-03-15T23:41:12Z</dcterms:created>
  <dcterms:modified xsi:type="dcterms:W3CDTF">2015-03-19T01:49:49Z</dcterms:modified>
</cp:coreProperties>
</file>