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1" r:id="rId4"/>
    <p:sldId id="271" r:id="rId5"/>
    <p:sldId id="266" r:id="rId6"/>
    <p:sldId id="272" r:id="rId7"/>
    <p:sldId id="267" r:id="rId8"/>
    <p:sldId id="273" r:id="rId9"/>
    <p:sldId id="268" r:id="rId10"/>
    <p:sldId id="274" r:id="rId11"/>
    <p:sldId id="269" r:id="rId12"/>
    <p:sldId id="275" r:id="rId13"/>
    <p:sldId id="270"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2/9/2015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1.jp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19.jpg"/><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0602624" cy="2971801"/>
          </a:xfrm>
        </p:spPr>
        <p:txBody>
          <a:bodyPr/>
          <a:lstStyle/>
          <a:p>
            <a:r>
              <a:rPr lang="en-US" dirty="0" smtClean="0"/>
              <a:t>Food in Global communities</a:t>
            </a:r>
            <a:endParaRPr lang="en-US" dirty="0"/>
          </a:p>
        </p:txBody>
      </p:sp>
      <p:sp>
        <p:nvSpPr>
          <p:cNvPr id="3" name="Subtitle 2"/>
          <p:cNvSpPr>
            <a:spLocks noGrp="1"/>
          </p:cNvSpPr>
          <p:nvPr>
            <p:ph type="subTitle" idx="1"/>
          </p:nvPr>
        </p:nvSpPr>
        <p:spPr/>
        <p:txBody>
          <a:bodyPr/>
          <a:lstStyle/>
          <a:p>
            <a:r>
              <a:rPr lang="en-US" dirty="0" smtClean="0"/>
              <a:t>Hong Kong, Zimbabwe, and Arctic Canada</a:t>
            </a:r>
            <a:endParaRPr lang="en-US" dirty="0"/>
          </a:p>
        </p:txBody>
      </p:sp>
    </p:spTree>
    <p:extLst>
      <p:ext uri="{BB962C8B-B14F-4D97-AF65-F5344CB8AC3E}">
        <p14:creationId xmlns:p14="http://schemas.microsoft.com/office/powerpoint/2010/main" val="2388772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0" y="303260"/>
            <a:ext cx="8534400" cy="1507067"/>
          </a:xfrm>
        </p:spPr>
        <p:txBody>
          <a:bodyPr/>
          <a:lstStyle/>
          <a:p>
            <a:r>
              <a:rPr lang="en-US" dirty="0" smtClean="0"/>
              <a:t>Supermarkets and Markets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17" y="1921704"/>
            <a:ext cx="5298305" cy="3557986"/>
          </a:xfrm>
        </p:spPr>
      </p:pic>
      <p:sp>
        <p:nvSpPr>
          <p:cNvPr id="7" name="TextBox 6"/>
          <p:cNvSpPr txBox="1"/>
          <p:nvPr/>
        </p:nvSpPr>
        <p:spPr>
          <a:xfrm>
            <a:off x="5975927" y="1535905"/>
            <a:ext cx="5735782" cy="830997"/>
          </a:xfrm>
          <a:prstGeom prst="rect">
            <a:avLst/>
          </a:prstGeom>
          <a:noFill/>
        </p:spPr>
        <p:txBody>
          <a:bodyPr wrap="square" rtlCol="0">
            <a:spAutoFit/>
          </a:bodyPr>
          <a:lstStyle/>
          <a:p>
            <a:r>
              <a:rPr lang="en-US" sz="2400" dirty="0" smtClean="0"/>
              <a:t>Why do people buy their food in supermarkets and markets?</a:t>
            </a:r>
            <a:endParaRPr lang="en-US" sz="2400" dirty="0"/>
          </a:p>
        </p:txBody>
      </p:sp>
      <p:sp>
        <p:nvSpPr>
          <p:cNvPr id="8" name="TextBox 7"/>
          <p:cNvSpPr txBox="1"/>
          <p:nvPr/>
        </p:nvSpPr>
        <p:spPr>
          <a:xfrm>
            <a:off x="5975927" y="2366902"/>
            <a:ext cx="5421746" cy="2862322"/>
          </a:xfrm>
          <a:prstGeom prst="rect">
            <a:avLst/>
          </a:prstGeom>
          <a:noFill/>
        </p:spPr>
        <p:txBody>
          <a:bodyPr wrap="square" rtlCol="0">
            <a:spAutoFit/>
          </a:bodyPr>
          <a:lstStyle/>
          <a:p>
            <a:r>
              <a:rPr lang="en-US" dirty="0" smtClean="0"/>
              <a:t>Hong Kong is a very big city which has to feed millions of people. In order to do this quickly, supermarkets make it easy for people to buy all they need in one place.</a:t>
            </a:r>
          </a:p>
          <a:p>
            <a:endParaRPr lang="en-US" dirty="0"/>
          </a:p>
          <a:p>
            <a:r>
              <a:rPr lang="en-US" dirty="0" smtClean="0"/>
              <a:t>Also, because Hong Kong is so international, many people look for food brought in from different countries. For example, you would never find maple syrup here if it weren’t for supermarkets!</a:t>
            </a:r>
          </a:p>
        </p:txBody>
      </p:sp>
      <p:sp>
        <p:nvSpPr>
          <p:cNvPr id="3" name="TextBox 2"/>
          <p:cNvSpPr txBox="1"/>
          <p:nvPr/>
        </p:nvSpPr>
        <p:spPr>
          <a:xfrm>
            <a:off x="5975927" y="5350678"/>
            <a:ext cx="5310909" cy="646331"/>
          </a:xfrm>
          <a:prstGeom prst="rect">
            <a:avLst/>
          </a:prstGeom>
          <a:noFill/>
        </p:spPr>
        <p:txBody>
          <a:bodyPr wrap="square" rtlCol="0">
            <a:spAutoFit/>
          </a:bodyPr>
          <a:lstStyle/>
          <a:p>
            <a:r>
              <a:rPr lang="en-US" b="1" dirty="0"/>
              <a:t>How far </a:t>
            </a:r>
            <a:r>
              <a:rPr lang="en-US" b="1" dirty="0" smtClean="0"/>
              <a:t>from your home is the supermarket?</a:t>
            </a:r>
          </a:p>
          <a:p>
            <a:r>
              <a:rPr lang="en-US" b="1" dirty="0" smtClean="0"/>
              <a:t>How </a:t>
            </a:r>
            <a:r>
              <a:rPr lang="en-US" b="1" dirty="0"/>
              <a:t>often do </a:t>
            </a:r>
            <a:r>
              <a:rPr lang="en-US" b="1" dirty="0" smtClean="0"/>
              <a:t>you go </a:t>
            </a:r>
            <a:r>
              <a:rPr lang="en-US" b="1" dirty="0"/>
              <a:t>to the supermarket?</a:t>
            </a:r>
          </a:p>
        </p:txBody>
      </p:sp>
    </p:spTree>
    <p:extLst>
      <p:ext uri="{BB962C8B-B14F-4D97-AF65-F5344CB8AC3E}">
        <p14:creationId xmlns:p14="http://schemas.microsoft.com/office/powerpoint/2010/main" val="331631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74" y="1"/>
            <a:ext cx="10972800" cy="1265382"/>
          </a:xfrm>
        </p:spPr>
        <p:txBody>
          <a:bodyPr/>
          <a:lstStyle/>
          <a:p>
            <a:r>
              <a:rPr lang="en-US" dirty="0" smtClean="0"/>
              <a:t>What food would you buy in </a:t>
            </a:r>
            <a:r>
              <a:rPr lang="en-US" dirty="0" err="1" smtClean="0"/>
              <a:t>hong</a:t>
            </a:r>
            <a:r>
              <a:rPr lang="en-US" dirty="0" smtClean="0"/>
              <a:t> </a:t>
            </a:r>
            <a:r>
              <a:rPr lang="en-US" dirty="0" err="1" smtClean="0"/>
              <a:t>kong</a:t>
            </a:r>
            <a:r>
              <a:rPr lang="en-US" dirty="0" smtClean="0"/>
              <a:t>?</a:t>
            </a:r>
            <a:endParaRPr lang="en-US" dirty="0"/>
          </a:p>
        </p:txBody>
      </p:sp>
      <p:sp>
        <p:nvSpPr>
          <p:cNvPr id="6" name="TextBox 5"/>
          <p:cNvSpPr txBox="1"/>
          <p:nvPr/>
        </p:nvSpPr>
        <p:spPr>
          <a:xfrm>
            <a:off x="1571191" y="1681156"/>
            <a:ext cx="2991861" cy="1200329"/>
          </a:xfrm>
          <a:prstGeom prst="rect">
            <a:avLst/>
          </a:prstGeom>
          <a:noFill/>
        </p:spPr>
        <p:txBody>
          <a:bodyPr wrap="square" rtlCol="0">
            <a:spAutoFit/>
          </a:bodyPr>
          <a:lstStyle/>
          <a:p>
            <a:r>
              <a:rPr lang="en-US" dirty="0" smtClean="0"/>
              <a:t>Blue is a great </a:t>
            </a:r>
            <a:r>
              <a:rPr lang="en-US" dirty="0" err="1" smtClean="0"/>
              <a:t>colour</a:t>
            </a:r>
            <a:r>
              <a:rPr lang="en-US" dirty="0" smtClean="0"/>
              <a:t>! However, it isn’t Mr. </a:t>
            </a:r>
            <a:r>
              <a:rPr lang="en-US" dirty="0" err="1" smtClean="0"/>
              <a:t>Pakosh’s</a:t>
            </a:r>
            <a:r>
              <a:rPr lang="en-US" dirty="0" smtClean="0"/>
              <a:t> </a:t>
            </a:r>
            <a:r>
              <a:rPr lang="en-US" dirty="0" err="1" smtClean="0"/>
              <a:t>favourite</a:t>
            </a:r>
            <a:r>
              <a:rPr lang="en-US" dirty="0" smtClean="0"/>
              <a:t>! Try again!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4919" y="1253868"/>
            <a:ext cx="2991861" cy="2243896"/>
          </a:xfrm>
        </p:spPr>
      </p:pic>
      <p:sp>
        <p:nvSpPr>
          <p:cNvPr id="7" name="TextBox 6"/>
          <p:cNvSpPr txBox="1"/>
          <p:nvPr/>
        </p:nvSpPr>
        <p:spPr>
          <a:xfrm>
            <a:off x="6942137" y="1681155"/>
            <a:ext cx="2991861" cy="1200329"/>
          </a:xfrm>
          <a:prstGeom prst="rect">
            <a:avLst/>
          </a:prstGeom>
          <a:noFill/>
        </p:spPr>
        <p:txBody>
          <a:bodyPr wrap="square" rtlCol="0">
            <a:spAutoFit/>
          </a:bodyPr>
          <a:lstStyle/>
          <a:p>
            <a:r>
              <a:rPr lang="en-US" dirty="0" smtClean="0"/>
              <a:t>Blue is a great </a:t>
            </a:r>
            <a:r>
              <a:rPr lang="en-US" dirty="0" err="1" smtClean="0"/>
              <a:t>colour</a:t>
            </a:r>
            <a:r>
              <a:rPr lang="en-US" dirty="0" smtClean="0"/>
              <a:t>! However, it isn’t Mr. </a:t>
            </a:r>
            <a:r>
              <a:rPr lang="en-US" dirty="0" err="1" smtClean="0"/>
              <a:t>Pakosh’s</a:t>
            </a:r>
            <a:r>
              <a:rPr lang="en-US" dirty="0" smtClean="0"/>
              <a:t> </a:t>
            </a:r>
            <a:r>
              <a:rPr lang="en-US" dirty="0" err="1" smtClean="0"/>
              <a:t>favourite</a:t>
            </a:r>
            <a:r>
              <a:rPr lang="en-US" dirty="0" smtClean="0"/>
              <a:t>! Try again!</a:t>
            </a:r>
            <a:endParaRPr lang="en-US" dirty="0"/>
          </a:p>
        </p:txBody>
      </p:sp>
      <p:sp>
        <p:nvSpPr>
          <p:cNvPr id="8" name="TextBox 7"/>
          <p:cNvSpPr txBox="1"/>
          <p:nvPr/>
        </p:nvSpPr>
        <p:spPr>
          <a:xfrm>
            <a:off x="6942136" y="4327374"/>
            <a:ext cx="2991861" cy="1200329"/>
          </a:xfrm>
          <a:prstGeom prst="rect">
            <a:avLst/>
          </a:prstGeom>
          <a:noFill/>
        </p:spPr>
        <p:txBody>
          <a:bodyPr wrap="square" rtlCol="0">
            <a:spAutoFit/>
          </a:bodyPr>
          <a:lstStyle/>
          <a:p>
            <a:r>
              <a:rPr lang="en-US" dirty="0" smtClean="0"/>
              <a:t>Blue is a great </a:t>
            </a:r>
            <a:r>
              <a:rPr lang="en-US" dirty="0" err="1" smtClean="0"/>
              <a:t>colour</a:t>
            </a:r>
            <a:r>
              <a:rPr lang="en-US" dirty="0" smtClean="0"/>
              <a:t>! However, it isn’t Mr. </a:t>
            </a:r>
            <a:r>
              <a:rPr lang="en-US" dirty="0" err="1" smtClean="0"/>
              <a:t>Pakosh’s</a:t>
            </a:r>
            <a:r>
              <a:rPr lang="en-US" dirty="0" smtClean="0"/>
              <a:t> </a:t>
            </a:r>
            <a:r>
              <a:rPr lang="en-US" dirty="0" err="1" smtClean="0"/>
              <a:t>favourite</a:t>
            </a:r>
            <a:r>
              <a:rPr lang="en-US" dirty="0" smtClean="0"/>
              <a:t>! Try again!</a:t>
            </a:r>
            <a:endParaRPr lang="en-US" dirty="0"/>
          </a:p>
        </p:txBody>
      </p:sp>
      <p:sp>
        <p:nvSpPr>
          <p:cNvPr id="9" name="TextBox 8"/>
          <p:cNvSpPr txBox="1"/>
          <p:nvPr/>
        </p:nvSpPr>
        <p:spPr>
          <a:xfrm>
            <a:off x="1571191" y="4327373"/>
            <a:ext cx="2991861" cy="1200329"/>
          </a:xfrm>
          <a:prstGeom prst="rect">
            <a:avLst/>
          </a:prstGeom>
          <a:noFill/>
        </p:spPr>
        <p:txBody>
          <a:bodyPr wrap="square" rtlCol="0">
            <a:spAutoFit/>
          </a:bodyPr>
          <a:lstStyle/>
          <a:p>
            <a:r>
              <a:rPr lang="en-US" dirty="0" smtClean="0"/>
              <a:t>Blue is a great </a:t>
            </a:r>
            <a:r>
              <a:rPr lang="en-US" dirty="0" err="1" smtClean="0"/>
              <a:t>colour</a:t>
            </a:r>
            <a:r>
              <a:rPr lang="en-US" dirty="0" smtClean="0"/>
              <a:t>! However, it isn’t Mr. </a:t>
            </a:r>
            <a:r>
              <a:rPr lang="en-US" dirty="0" err="1" smtClean="0"/>
              <a:t>Pakosh’s</a:t>
            </a:r>
            <a:r>
              <a:rPr lang="en-US" dirty="0" smtClean="0"/>
              <a:t> </a:t>
            </a:r>
            <a:r>
              <a:rPr lang="en-US" dirty="0" err="1" smtClean="0"/>
              <a:t>favourite</a:t>
            </a:r>
            <a:r>
              <a:rPr lang="en-US" dirty="0" smtClean="0"/>
              <a:t>! Try again!</a:t>
            </a:r>
            <a:endParaRPr lang="en-US" dirty="0"/>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919" y="3650166"/>
            <a:ext cx="2991861" cy="2243896"/>
          </a:xfrm>
          <a:prstGeom prst="rect">
            <a:avLst/>
          </a:prstGeom>
        </p:spPr>
      </p:pic>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974" y="1253867"/>
            <a:ext cx="2991861" cy="2243896"/>
          </a:xfrm>
          <a:prstGeom prst="rect">
            <a:avLst/>
          </a:prstGeom>
        </p:spPr>
      </p:pic>
      <p:pic>
        <p:nvPicPr>
          <p:cNvPr id="12"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1974" y="3650166"/>
            <a:ext cx="2991861" cy="2243896"/>
          </a:xfrm>
          <a:prstGeom prst="rect">
            <a:avLst/>
          </a:prstGeom>
        </p:spPr>
      </p:pic>
      <p:sp>
        <p:nvSpPr>
          <p:cNvPr id="13" name="TextBox 12"/>
          <p:cNvSpPr txBox="1"/>
          <p:nvPr/>
        </p:nvSpPr>
        <p:spPr>
          <a:xfrm>
            <a:off x="4563052" y="2105889"/>
            <a:ext cx="1126548" cy="369332"/>
          </a:xfrm>
          <a:prstGeom prst="rect">
            <a:avLst/>
          </a:prstGeom>
          <a:noFill/>
        </p:spPr>
        <p:txBody>
          <a:bodyPr wrap="square" rtlCol="0">
            <a:spAutoFit/>
          </a:bodyPr>
          <a:lstStyle/>
          <a:p>
            <a:r>
              <a:rPr lang="en-US" dirty="0">
                <a:sym typeface="Wingdings" panose="05000000000000000000" pitchFamily="2" charset="2"/>
              </a:rPr>
              <a:t> </a:t>
            </a:r>
            <a:r>
              <a:rPr lang="en-US" dirty="0" smtClean="0"/>
              <a:t>Rice</a:t>
            </a:r>
            <a:endParaRPr lang="en-US" dirty="0"/>
          </a:p>
        </p:txBody>
      </p:sp>
      <p:sp>
        <p:nvSpPr>
          <p:cNvPr id="14" name="TextBox 13"/>
          <p:cNvSpPr txBox="1"/>
          <p:nvPr/>
        </p:nvSpPr>
        <p:spPr>
          <a:xfrm>
            <a:off x="10017269" y="2202665"/>
            <a:ext cx="1380403" cy="646331"/>
          </a:xfrm>
          <a:prstGeom prst="rect">
            <a:avLst/>
          </a:prstGeom>
          <a:noFill/>
        </p:spPr>
        <p:txBody>
          <a:bodyPr wrap="square" rtlCol="0">
            <a:spAutoFit/>
          </a:bodyPr>
          <a:lstStyle/>
          <a:p>
            <a:r>
              <a:rPr lang="en-US" dirty="0">
                <a:sym typeface="Wingdings" panose="05000000000000000000" pitchFamily="2" charset="2"/>
              </a:rPr>
              <a:t></a:t>
            </a:r>
            <a:r>
              <a:rPr lang="en-US" dirty="0" smtClean="0"/>
              <a:t> Maple Syrup</a:t>
            </a:r>
            <a:endParaRPr lang="en-US" dirty="0"/>
          </a:p>
        </p:txBody>
      </p:sp>
      <p:sp>
        <p:nvSpPr>
          <p:cNvPr id="15" name="TextBox 14"/>
          <p:cNvSpPr txBox="1"/>
          <p:nvPr/>
        </p:nvSpPr>
        <p:spPr>
          <a:xfrm>
            <a:off x="4564351" y="4587448"/>
            <a:ext cx="1466994" cy="369332"/>
          </a:xfrm>
          <a:prstGeom prst="rect">
            <a:avLst/>
          </a:prstGeom>
          <a:noFill/>
        </p:spPr>
        <p:txBody>
          <a:bodyPr wrap="square" rtlCol="0">
            <a:spAutoFit/>
          </a:bodyPr>
          <a:lstStyle/>
          <a:p>
            <a:r>
              <a:rPr lang="en-US" dirty="0">
                <a:sym typeface="Wingdings" panose="05000000000000000000" pitchFamily="2" charset="2"/>
              </a:rPr>
              <a:t></a:t>
            </a:r>
            <a:r>
              <a:rPr lang="en-US" dirty="0" smtClean="0"/>
              <a:t> Papaya</a:t>
            </a:r>
            <a:endParaRPr lang="en-US" dirty="0"/>
          </a:p>
        </p:txBody>
      </p:sp>
      <p:sp>
        <p:nvSpPr>
          <p:cNvPr id="16" name="TextBox 15"/>
          <p:cNvSpPr txBox="1"/>
          <p:nvPr/>
        </p:nvSpPr>
        <p:spPr>
          <a:xfrm>
            <a:off x="9860105" y="4587448"/>
            <a:ext cx="1399021" cy="369332"/>
          </a:xfrm>
          <a:prstGeom prst="rect">
            <a:avLst/>
          </a:prstGeom>
          <a:noFill/>
        </p:spPr>
        <p:txBody>
          <a:bodyPr wrap="square" rtlCol="0">
            <a:spAutoFit/>
          </a:bodyPr>
          <a:lstStyle/>
          <a:p>
            <a:r>
              <a:rPr lang="en-US" dirty="0" smtClean="0">
                <a:sym typeface="Wingdings" panose="05000000000000000000" pitchFamily="2" charset="2"/>
              </a:rPr>
              <a:t> Fish</a:t>
            </a:r>
            <a:endParaRPr lang="en-US" dirty="0"/>
          </a:p>
        </p:txBody>
      </p:sp>
    </p:spTree>
    <p:extLst>
      <p:ext uri="{BB962C8B-B14F-4D97-AF65-F5344CB8AC3E}">
        <p14:creationId xmlns:p14="http://schemas.microsoft.com/office/powerpoint/2010/main" val="1086736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0" y="303260"/>
            <a:ext cx="8534400" cy="1507067"/>
          </a:xfrm>
        </p:spPr>
        <p:txBody>
          <a:bodyPr/>
          <a:lstStyle/>
          <a:p>
            <a:r>
              <a:rPr lang="en-US" dirty="0" smtClean="0"/>
              <a:t>Trick question! </a:t>
            </a:r>
            <a:endParaRPr lang="en-US" dirty="0"/>
          </a:p>
        </p:txBody>
      </p:sp>
      <p:sp>
        <p:nvSpPr>
          <p:cNvPr id="5" name="TextBox 4"/>
          <p:cNvSpPr txBox="1"/>
          <p:nvPr/>
        </p:nvSpPr>
        <p:spPr>
          <a:xfrm>
            <a:off x="5975927" y="4078391"/>
            <a:ext cx="5994400" cy="461665"/>
          </a:xfrm>
          <a:prstGeom prst="rect">
            <a:avLst/>
          </a:prstGeom>
          <a:noFill/>
        </p:spPr>
        <p:txBody>
          <a:bodyPr wrap="square" rtlCol="0">
            <a:spAutoFit/>
          </a:bodyPr>
          <a:lstStyle/>
          <a:p>
            <a:r>
              <a:rPr lang="en-US" sz="2400" dirty="0" smtClean="0"/>
              <a:t>What about in the past?</a:t>
            </a:r>
          </a:p>
        </p:txBody>
      </p:sp>
      <p:sp>
        <p:nvSpPr>
          <p:cNvPr id="6" name="Rectangle 5"/>
          <p:cNvSpPr/>
          <p:nvPr/>
        </p:nvSpPr>
        <p:spPr>
          <a:xfrm>
            <a:off x="5975927" y="4741026"/>
            <a:ext cx="6096000" cy="1200329"/>
          </a:xfrm>
          <a:prstGeom prst="rect">
            <a:avLst/>
          </a:prstGeom>
        </p:spPr>
        <p:txBody>
          <a:bodyPr>
            <a:spAutoFit/>
          </a:bodyPr>
          <a:lstStyle/>
          <a:p>
            <a:r>
              <a:rPr lang="en-US" dirty="0" smtClean="0"/>
              <a:t>In the past, the Hong Kong diet was much more simple. Given it’s proximity to China and water, the staple diet was made of fish and rice. There was also a lot of fruit in the diet.</a:t>
            </a:r>
          </a:p>
        </p:txBody>
      </p:sp>
      <p:sp>
        <p:nvSpPr>
          <p:cNvPr id="7" name="TextBox 6"/>
          <p:cNvSpPr txBox="1"/>
          <p:nvPr/>
        </p:nvSpPr>
        <p:spPr>
          <a:xfrm>
            <a:off x="5975927" y="1135714"/>
            <a:ext cx="5735782" cy="830997"/>
          </a:xfrm>
          <a:prstGeom prst="rect">
            <a:avLst/>
          </a:prstGeom>
          <a:noFill/>
        </p:spPr>
        <p:txBody>
          <a:bodyPr wrap="square" rtlCol="0">
            <a:spAutoFit/>
          </a:bodyPr>
          <a:lstStyle/>
          <a:p>
            <a:r>
              <a:rPr lang="en-US" sz="2400" dirty="0" smtClean="0"/>
              <a:t>Why could you buy rice, papaya, maple syrup, and fish in Hong Kong?</a:t>
            </a:r>
            <a:endParaRPr lang="en-US" sz="2400" dirty="0"/>
          </a:p>
        </p:txBody>
      </p:sp>
      <p:sp>
        <p:nvSpPr>
          <p:cNvPr id="8" name="TextBox 7"/>
          <p:cNvSpPr txBox="1"/>
          <p:nvPr/>
        </p:nvSpPr>
        <p:spPr>
          <a:xfrm>
            <a:off x="5975927" y="2123095"/>
            <a:ext cx="5421746" cy="1754326"/>
          </a:xfrm>
          <a:prstGeom prst="rect">
            <a:avLst/>
          </a:prstGeom>
          <a:noFill/>
        </p:spPr>
        <p:txBody>
          <a:bodyPr wrap="square" rtlCol="0">
            <a:spAutoFit/>
          </a:bodyPr>
          <a:lstStyle/>
          <a:p>
            <a:r>
              <a:rPr lang="en-US" dirty="0" smtClean="0"/>
              <a:t>Hong Kong is full of people from all over the world. Therefore, there is food from all over the world. Since Hong Kong has so many people, and so little farmland, all food has to come in from different places anyway! We have a lot of choice here! </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220" y="1462695"/>
            <a:ext cx="2857500" cy="1600200"/>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906" y="2261188"/>
            <a:ext cx="2619375" cy="1743075"/>
          </a:xfrm>
          <a:prstGeom prst="rect">
            <a:avLst/>
          </a:prstGeom>
          <a:noFill/>
          <a:ln>
            <a:no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20" y="3598115"/>
            <a:ext cx="2628900" cy="1743075"/>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8642" y="4539483"/>
            <a:ext cx="2628900" cy="1733550"/>
          </a:xfrm>
          <a:prstGeom prst="rect">
            <a:avLst/>
          </a:prstGeom>
          <a:noFill/>
          <a:ln>
            <a:noFill/>
          </a:ln>
        </p:spPr>
      </p:pic>
    </p:spTree>
    <p:extLst>
      <p:ext uri="{BB962C8B-B14F-4D97-AF65-F5344CB8AC3E}">
        <p14:creationId xmlns:p14="http://schemas.microsoft.com/office/powerpoint/2010/main" val="424904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
            <a:ext cx="10713461" cy="1265382"/>
          </a:xfrm>
        </p:spPr>
        <p:txBody>
          <a:bodyPr/>
          <a:lstStyle/>
          <a:p>
            <a:r>
              <a:rPr lang="en-US" dirty="0" smtClean="0"/>
              <a:t>What would you not buy in </a:t>
            </a:r>
            <a:r>
              <a:rPr lang="en-US" dirty="0" err="1" smtClean="0"/>
              <a:t>hong</a:t>
            </a:r>
            <a:r>
              <a:rPr lang="en-US" dirty="0" smtClean="0"/>
              <a:t> </a:t>
            </a:r>
            <a:r>
              <a:rPr lang="en-US" dirty="0" err="1" smtClean="0"/>
              <a:t>kong</a:t>
            </a:r>
            <a:r>
              <a:rPr lang="en-US" dirty="0" smtClean="0"/>
              <a:t>?</a:t>
            </a:r>
            <a:endParaRPr lang="en-US" dirty="0"/>
          </a:p>
        </p:txBody>
      </p:sp>
      <p:sp>
        <p:nvSpPr>
          <p:cNvPr id="6" name="TextBox 5"/>
          <p:cNvSpPr txBox="1"/>
          <p:nvPr/>
        </p:nvSpPr>
        <p:spPr>
          <a:xfrm>
            <a:off x="1571191" y="1681156"/>
            <a:ext cx="2991861" cy="1200329"/>
          </a:xfrm>
          <a:prstGeom prst="rect">
            <a:avLst/>
          </a:prstGeom>
          <a:noFill/>
        </p:spPr>
        <p:txBody>
          <a:bodyPr wrap="square" rtlCol="0">
            <a:spAutoFit/>
          </a:bodyPr>
          <a:lstStyle/>
          <a:p>
            <a:r>
              <a:rPr lang="en-US" dirty="0" smtClean="0"/>
              <a:t>Yes, you would! You can find noodles in many different foods in Hong Kong!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6108" y="1265382"/>
            <a:ext cx="2991861" cy="2232383"/>
          </a:xfrm>
        </p:spPr>
      </p:pic>
      <p:sp>
        <p:nvSpPr>
          <p:cNvPr id="7" name="TextBox 6"/>
          <p:cNvSpPr txBox="1"/>
          <p:nvPr/>
        </p:nvSpPr>
        <p:spPr>
          <a:xfrm>
            <a:off x="6769551" y="1681156"/>
            <a:ext cx="2991861" cy="1754326"/>
          </a:xfrm>
          <a:prstGeom prst="rect">
            <a:avLst/>
          </a:prstGeom>
          <a:noFill/>
        </p:spPr>
        <p:txBody>
          <a:bodyPr wrap="square" rtlCol="0">
            <a:spAutoFit/>
          </a:bodyPr>
          <a:lstStyle/>
          <a:p>
            <a:r>
              <a:rPr lang="en-US" dirty="0" smtClean="0"/>
              <a:t>There are no seals in Hong Kong! Also, most people onl</a:t>
            </a:r>
            <a:r>
              <a:rPr lang="en-US" dirty="0" smtClean="0"/>
              <a:t>y eat seals out of necessity. Hong Kong has enough food that we don’t need to hunt.</a:t>
            </a:r>
            <a:endParaRPr lang="en-US" dirty="0"/>
          </a:p>
        </p:txBody>
      </p:sp>
      <p:sp>
        <p:nvSpPr>
          <p:cNvPr id="8" name="TextBox 7"/>
          <p:cNvSpPr txBox="1"/>
          <p:nvPr/>
        </p:nvSpPr>
        <p:spPr>
          <a:xfrm>
            <a:off x="6942136" y="4327374"/>
            <a:ext cx="2991861" cy="646331"/>
          </a:xfrm>
          <a:prstGeom prst="rect">
            <a:avLst/>
          </a:prstGeom>
          <a:noFill/>
        </p:spPr>
        <p:txBody>
          <a:bodyPr wrap="square" rtlCol="0">
            <a:spAutoFit/>
          </a:bodyPr>
          <a:lstStyle/>
          <a:p>
            <a:r>
              <a:rPr lang="en-US" dirty="0" smtClean="0"/>
              <a:t>Chicken is a very popular meat in Hong Kong!</a:t>
            </a:r>
            <a:endParaRPr lang="en-US" dirty="0"/>
          </a:p>
        </p:txBody>
      </p:sp>
      <p:sp>
        <p:nvSpPr>
          <p:cNvPr id="9" name="TextBox 8"/>
          <p:cNvSpPr txBox="1"/>
          <p:nvPr/>
        </p:nvSpPr>
        <p:spPr>
          <a:xfrm>
            <a:off x="1571191" y="4327373"/>
            <a:ext cx="2991861" cy="1200329"/>
          </a:xfrm>
          <a:prstGeom prst="rect">
            <a:avLst/>
          </a:prstGeom>
          <a:noFill/>
        </p:spPr>
        <p:txBody>
          <a:bodyPr wrap="square" rtlCol="0">
            <a:spAutoFit/>
          </a:bodyPr>
          <a:lstStyle/>
          <a:p>
            <a:r>
              <a:rPr lang="en-US" dirty="0" smtClean="0"/>
              <a:t>Soya sauce is everywhere! It’s a great addition to rice! Don’t add too much!</a:t>
            </a:r>
            <a:endParaRPr lang="en-US" dirty="0"/>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344" y="3776639"/>
            <a:ext cx="2991861" cy="1990947"/>
          </a:xfrm>
          <a:prstGeom prst="rect">
            <a:avLst/>
          </a:prstGeom>
        </p:spPr>
      </p:pic>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343" y="1265381"/>
            <a:ext cx="2991861" cy="2232383"/>
          </a:xfrm>
          <a:prstGeom prst="rect">
            <a:avLst/>
          </a:prstGeom>
        </p:spPr>
      </p:pic>
      <p:pic>
        <p:nvPicPr>
          <p:cNvPr id="12"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5187" y="3776640"/>
            <a:ext cx="2991861" cy="1990947"/>
          </a:xfrm>
          <a:prstGeom prst="rect">
            <a:avLst/>
          </a:prstGeom>
        </p:spPr>
      </p:pic>
      <p:sp>
        <p:nvSpPr>
          <p:cNvPr id="13" name="TextBox 12"/>
          <p:cNvSpPr txBox="1"/>
          <p:nvPr/>
        </p:nvSpPr>
        <p:spPr>
          <a:xfrm>
            <a:off x="4563051" y="2096653"/>
            <a:ext cx="1459057" cy="369332"/>
          </a:xfrm>
          <a:prstGeom prst="rect">
            <a:avLst/>
          </a:prstGeom>
          <a:noFill/>
        </p:spPr>
        <p:txBody>
          <a:bodyPr wrap="square" rtlCol="0">
            <a:spAutoFit/>
          </a:bodyPr>
          <a:lstStyle/>
          <a:p>
            <a:r>
              <a:rPr lang="en-US" dirty="0" smtClean="0"/>
              <a:t>&lt;- Noodles</a:t>
            </a:r>
            <a:endParaRPr lang="en-US" dirty="0"/>
          </a:p>
        </p:txBody>
      </p:sp>
      <p:sp>
        <p:nvSpPr>
          <p:cNvPr id="14" name="TextBox 13"/>
          <p:cNvSpPr txBox="1"/>
          <p:nvPr/>
        </p:nvSpPr>
        <p:spPr>
          <a:xfrm>
            <a:off x="10017270" y="2202665"/>
            <a:ext cx="1126548" cy="369332"/>
          </a:xfrm>
          <a:prstGeom prst="rect">
            <a:avLst/>
          </a:prstGeom>
          <a:noFill/>
        </p:spPr>
        <p:txBody>
          <a:bodyPr wrap="square" rtlCol="0">
            <a:spAutoFit/>
          </a:bodyPr>
          <a:lstStyle/>
          <a:p>
            <a:r>
              <a:rPr lang="en-US" dirty="0" smtClean="0"/>
              <a:t>&lt;- Seal</a:t>
            </a:r>
            <a:endParaRPr lang="en-US" dirty="0"/>
          </a:p>
        </p:txBody>
      </p:sp>
      <p:sp>
        <p:nvSpPr>
          <p:cNvPr id="15" name="TextBox 14"/>
          <p:cNvSpPr txBox="1"/>
          <p:nvPr/>
        </p:nvSpPr>
        <p:spPr>
          <a:xfrm>
            <a:off x="4564351" y="4587448"/>
            <a:ext cx="1346922" cy="646331"/>
          </a:xfrm>
          <a:prstGeom prst="rect">
            <a:avLst/>
          </a:prstGeom>
          <a:noFill/>
        </p:spPr>
        <p:txBody>
          <a:bodyPr wrap="square" rtlCol="0">
            <a:spAutoFit/>
          </a:bodyPr>
          <a:lstStyle/>
          <a:p>
            <a:r>
              <a:rPr lang="en-US" dirty="0" smtClean="0"/>
              <a:t>&lt;- Soya Sauce</a:t>
            </a:r>
            <a:endParaRPr lang="en-US" dirty="0"/>
          </a:p>
        </p:txBody>
      </p:sp>
      <p:sp>
        <p:nvSpPr>
          <p:cNvPr id="16" name="TextBox 15"/>
          <p:cNvSpPr txBox="1"/>
          <p:nvPr/>
        </p:nvSpPr>
        <p:spPr>
          <a:xfrm>
            <a:off x="9995331" y="5233779"/>
            <a:ext cx="1399021" cy="369332"/>
          </a:xfrm>
          <a:prstGeom prst="rect">
            <a:avLst/>
          </a:prstGeom>
          <a:noFill/>
        </p:spPr>
        <p:txBody>
          <a:bodyPr wrap="square" rtlCol="0">
            <a:spAutoFit/>
          </a:bodyPr>
          <a:lstStyle/>
          <a:p>
            <a:r>
              <a:rPr lang="en-US" dirty="0" smtClean="0"/>
              <a:t>&lt;- Chicken</a:t>
            </a:r>
            <a:endParaRPr lang="en-US" dirty="0"/>
          </a:p>
        </p:txBody>
      </p:sp>
    </p:spTree>
    <p:extLst>
      <p:ext uri="{BB962C8B-B14F-4D97-AF65-F5344CB8AC3E}">
        <p14:creationId xmlns:p14="http://schemas.microsoft.com/office/powerpoint/2010/main" val="136155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10"/>
                                        </p:tgtEl>
                                        <p:attrNameLst>
                                          <p:attrName>ppt_w</p:attrName>
                                        </p:attrNameLst>
                                      </p:cBhvr>
                                      <p:tavLst>
                                        <p:tav tm="0">
                                          <p:val>
                                            <p:strVal val="ppt_w"/>
                                          </p:val>
                                        </p:tav>
                                        <p:tav tm="100000">
                                          <p:val>
                                            <p:fltVal val="0"/>
                                          </p:val>
                                        </p:tav>
                                      </p:tavLst>
                                    </p:anim>
                                    <p:anim calcmode="lin" valueType="num">
                                      <p:cBhvr>
                                        <p:cTn id="14" dur="1000"/>
                                        <p:tgtEl>
                                          <p:spTgt spid="10"/>
                                        </p:tgtEl>
                                        <p:attrNameLst>
                                          <p:attrName>ppt_h</p:attrName>
                                        </p:attrNameLst>
                                      </p:cBhvr>
                                      <p:tavLst>
                                        <p:tav tm="0">
                                          <p:val>
                                            <p:strVal val="ppt_h"/>
                                          </p:val>
                                        </p:tav>
                                        <p:tav tm="100000">
                                          <p:val>
                                            <p:fltVal val="0"/>
                                          </p:val>
                                        </p:tav>
                                      </p:tavLst>
                                    </p:anim>
                                    <p:anim calcmode="lin" valueType="num">
                                      <p:cBhvr>
                                        <p:cTn id="15" dur="1000"/>
                                        <p:tgtEl>
                                          <p:spTgt spid="10"/>
                                        </p:tgtEl>
                                        <p:attrNameLst>
                                          <p:attrName>style.rotation</p:attrName>
                                        </p:attrNameLst>
                                      </p:cBhvr>
                                      <p:tavLst>
                                        <p:tav tm="0">
                                          <p:val>
                                            <p:fltVal val="0"/>
                                          </p:val>
                                        </p:tav>
                                        <p:tav tm="100000">
                                          <p:val>
                                            <p:fltVal val="90"/>
                                          </p:val>
                                        </p:tav>
                                      </p:tavLst>
                                    </p:anim>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5" presetClass="exit" presetSubtype="0" fill="hold" nodeType="clickEffect">
                                  <p:stCondLst>
                                    <p:cond delay="0"/>
                                  </p:stCondLst>
                                  <p:childTnLst>
                                    <p:animEffect transition="out" filter="fade">
                                      <p:cBhvr>
                                        <p:cTn id="21" dur="2000"/>
                                        <p:tgtEl>
                                          <p:spTgt spid="12"/>
                                        </p:tgtEl>
                                      </p:cBhvr>
                                    </p:animEffect>
                                    <p:anim calcmode="lin" valueType="num">
                                      <p:cBhvr>
                                        <p:cTn id="22"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2"/>
                                        </p:tgtEl>
                                        <p:attrNameLst>
                                          <p:attrName>ppt_h</p:attrName>
                                        </p:attrNameLst>
                                      </p:cBhvr>
                                      <p:tavLst>
                                        <p:tav tm="0">
                                          <p:val>
                                            <p:strVal val="ppt_h"/>
                                          </p:val>
                                        </p:tav>
                                        <p:tav tm="100000">
                                          <p:val>
                                            <p:strVal val="ppt_h"/>
                                          </p:val>
                                        </p:tav>
                                      </p:tavLst>
                                    </p:anim>
                                    <p:set>
                                      <p:cBhvr>
                                        <p:cTn id="24"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0" y="303260"/>
            <a:ext cx="8534400" cy="1507067"/>
          </a:xfrm>
        </p:spPr>
        <p:txBody>
          <a:bodyPr/>
          <a:lstStyle/>
          <a:p>
            <a:r>
              <a:rPr lang="en-US" dirty="0" smtClean="0"/>
              <a:t>Seal? Why Not?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0868" y="1795480"/>
            <a:ext cx="3418152" cy="3557986"/>
          </a:xfrm>
        </p:spPr>
      </p:pic>
      <p:sp>
        <p:nvSpPr>
          <p:cNvPr id="7" name="TextBox 6"/>
          <p:cNvSpPr txBox="1"/>
          <p:nvPr/>
        </p:nvSpPr>
        <p:spPr>
          <a:xfrm>
            <a:off x="5170384" y="1535905"/>
            <a:ext cx="5735782" cy="461665"/>
          </a:xfrm>
          <a:prstGeom prst="rect">
            <a:avLst/>
          </a:prstGeom>
          <a:noFill/>
        </p:spPr>
        <p:txBody>
          <a:bodyPr wrap="square" rtlCol="0">
            <a:spAutoFit/>
          </a:bodyPr>
          <a:lstStyle/>
          <a:p>
            <a:r>
              <a:rPr lang="en-US" sz="2400" dirty="0" smtClean="0"/>
              <a:t>Why would we not eat seal?</a:t>
            </a:r>
            <a:endParaRPr lang="en-US" sz="2400" dirty="0"/>
          </a:p>
        </p:txBody>
      </p:sp>
      <p:sp>
        <p:nvSpPr>
          <p:cNvPr id="8" name="TextBox 7"/>
          <p:cNvSpPr txBox="1"/>
          <p:nvPr/>
        </p:nvSpPr>
        <p:spPr>
          <a:xfrm>
            <a:off x="5170384" y="2254720"/>
            <a:ext cx="5421746" cy="2585323"/>
          </a:xfrm>
          <a:prstGeom prst="rect">
            <a:avLst/>
          </a:prstGeom>
          <a:noFill/>
        </p:spPr>
        <p:txBody>
          <a:bodyPr wrap="square" rtlCol="0">
            <a:spAutoFit/>
          </a:bodyPr>
          <a:lstStyle/>
          <a:p>
            <a:r>
              <a:rPr lang="en-US" dirty="0" smtClean="0"/>
              <a:t>Seals live along cool ocean coasts and are usually hunted for their fur. They are rarely eaten except by certain communities, like the Inuit who need to eat them to survive!</a:t>
            </a:r>
          </a:p>
          <a:p>
            <a:endParaRPr lang="en-US" dirty="0"/>
          </a:p>
          <a:p>
            <a:r>
              <a:rPr lang="en-US" dirty="0" smtClean="0"/>
              <a:t>Many animals aren’t consumed for their meat. However, in communities where growing food is impossible, these animals are their only chance to survive!</a:t>
            </a:r>
            <a:endParaRPr lang="en-US" dirty="0"/>
          </a:p>
        </p:txBody>
      </p:sp>
    </p:spTree>
    <p:extLst>
      <p:ext uri="{BB962C8B-B14F-4D97-AF65-F5344CB8AC3E}">
        <p14:creationId xmlns:p14="http://schemas.microsoft.com/office/powerpoint/2010/main" val="255351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Zimbabwe</a:t>
            </a:r>
            <a:endParaRPr lang="en-US" sz="4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242" y="748145"/>
            <a:ext cx="3344091" cy="3657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455" y="748145"/>
            <a:ext cx="5446644" cy="3657600"/>
          </a:xfrm>
          <a:prstGeom prst="rect">
            <a:avLst/>
          </a:prstGeom>
        </p:spPr>
      </p:pic>
    </p:spTree>
    <p:extLst>
      <p:ext uri="{BB962C8B-B14F-4D97-AF65-F5344CB8AC3E}">
        <p14:creationId xmlns:p14="http://schemas.microsoft.com/office/powerpoint/2010/main" val="3661576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3" y="74900"/>
            <a:ext cx="11998036" cy="1265382"/>
          </a:xfrm>
        </p:spPr>
        <p:txBody>
          <a:bodyPr>
            <a:normAutofit/>
          </a:bodyPr>
          <a:lstStyle/>
          <a:p>
            <a:r>
              <a:rPr lang="en-US" sz="3200" dirty="0" smtClean="0"/>
              <a:t>Which photo </a:t>
            </a:r>
            <a:r>
              <a:rPr lang="en-US" sz="3200" dirty="0" smtClean="0"/>
              <a:t>shows the temperature in </a:t>
            </a:r>
            <a:r>
              <a:rPr lang="en-US" sz="3200" dirty="0" err="1" smtClean="0"/>
              <a:t>zimbabwe</a:t>
            </a:r>
            <a:r>
              <a:rPr lang="en-US" sz="3200" dirty="0" smtClean="0"/>
              <a:t>?</a:t>
            </a:r>
            <a:endParaRPr lang="en-US" sz="3200" dirty="0"/>
          </a:p>
        </p:txBody>
      </p:sp>
      <p:sp>
        <p:nvSpPr>
          <p:cNvPr id="6" name="TextBox 5"/>
          <p:cNvSpPr txBox="1"/>
          <p:nvPr/>
        </p:nvSpPr>
        <p:spPr>
          <a:xfrm>
            <a:off x="1571191" y="1681156"/>
            <a:ext cx="2991861" cy="923330"/>
          </a:xfrm>
          <a:prstGeom prst="rect">
            <a:avLst/>
          </a:prstGeom>
          <a:noFill/>
        </p:spPr>
        <p:txBody>
          <a:bodyPr wrap="square" rtlCol="0">
            <a:spAutoFit/>
          </a:bodyPr>
          <a:lstStyle/>
          <a:p>
            <a:r>
              <a:rPr lang="en-US" dirty="0" smtClean="0"/>
              <a:t>It never snows in </a:t>
            </a:r>
            <a:r>
              <a:rPr lang="en-US" dirty="0" smtClean="0"/>
              <a:t>Zimbabwe! </a:t>
            </a:r>
            <a:r>
              <a:rPr lang="en-US" dirty="0" smtClean="0"/>
              <a:t>It definitely isn’t this cold!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0587" y="1283854"/>
            <a:ext cx="3028494" cy="2232383"/>
          </a:xfrm>
        </p:spPr>
      </p:pic>
      <p:sp>
        <p:nvSpPr>
          <p:cNvPr id="7" name="TextBox 6"/>
          <p:cNvSpPr txBox="1"/>
          <p:nvPr/>
        </p:nvSpPr>
        <p:spPr>
          <a:xfrm>
            <a:off x="6942137" y="1681155"/>
            <a:ext cx="2991861" cy="923330"/>
          </a:xfrm>
          <a:prstGeom prst="rect">
            <a:avLst/>
          </a:prstGeom>
          <a:noFill/>
        </p:spPr>
        <p:txBody>
          <a:bodyPr wrap="square" rtlCol="0">
            <a:spAutoFit/>
          </a:bodyPr>
          <a:lstStyle/>
          <a:p>
            <a:r>
              <a:rPr lang="en-US" dirty="0" smtClean="0"/>
              <a:t>It is sometimes cool, but usually heats up during the day! Guess again!</a:t>
            </a:r>
            <a:endParaRPr lang="en-US" dirty="0"/>
          </a:p>
        </p:txBody>
      </p:sp>
      <p:sp>
        <p:nvSpPr>
          <p:cNvPr id="8" name="TextBox 7"/>
          <p:cNvSpPr txBox="1"/>
          <p:nvPr/>
        </p:nvSpPr>
        <p:spPr>
          <a:xfrm>
            <a:off x="6671973" y="4356615"/>
            <a:ext cx="2991861" cy="1200329"/>
          </a:xfrm>
          <a:prstGeom prst="rect">
            <a:avLst/>
          </a:prstGeom>
          <a:noFill/>
        </p:spPr>
        <p:txBody>
          <a:bodyPr wrap="square" rtlCol="0">
            <a:spAutoFit/>
          </a:bodyPr>
          <a:lstStyle/>
          <a:p>
            <a:r>
              <a:rPr lang="en-US" dirty="0" smtClean="0"/>
              <a:t>It does feel like your melting sometimes, but is never too hot to make a desert!</a:t>
            </a:r>
            <a:endParaRPr lang="en-US" dirty="0"/>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497" y="3888375"/>
            <a:ext cx="2991861" cy="1990947"/>
          </a:xfrm>
          <a:prstGeom prst="rect">
            <a:avLst/>
          </a:prstGeom>
        </p:spPr>
      </p:pic>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498" y="1283854"/>
            <a:ext cx="2991861" cy="2232382"/>
          </a:xfrm>
          <a:prstGeom prst="rect">
            <a:avLst/>
          </a:prstGeom>
        </p:spPr>
      </p:pic>
      <p:pic>
        <p:nvPicPr>
          <p:cNvPr id="12"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8904" y="3888375"/>
            <a:ext cx="2991861" cy="1990947"/>
          </a:xfrm>
          <a:prstGeom prst="rect">
            <a:avLst/>
          </a:prstGeom>
        </p:spPr>
      </p:pic>
      <p:sp>
        <p:nvSpPr>
          <p:cNvPr id="13" name="TextBox 12"/>
          <p:cNvSpPr txBox="1"/>
          <p:nvPr/>
        </p:nvSpPr>
        <p:spPr>
          <a:xfrm>
            <a:off x="4563051" y="2096653"/>
            <a:ext cx="1560658" cy="369332"/>
          </a:xfrm>
          <a:prstGeom prst="rect">
            <a:avLst/>
          </a:prstGeom>
          <a:noFill/>
        </p:spPr>
        <p:txBody>
          <a:bodyPr wrap="square" rtlCol="0">
            <a:spAutoFit/>
          </a:bodyPr>
          <a:lstStyle/>
          <a:p>
            <a:r>
              <a:rPr lang="en-US" dirty="0">
                <a:sym typeface="Wingdings" panose="05000000000000000000" pitchFamily="2" charset="2"/>
              </a:rPr>
              <a:t></a:t>
            </a:r>
            <a:r>
              <a:rPr lang="en-US" dirty="0" smtClean="0"/>
              <a:t> Freezing</a:t>
            </a:r>
            <a:endParaRPr lang="en-US" dirty="0"/>
          </a:p>
        </p:txBody>
      </p:sp>
      <p:sp>
        <p:nvSpPr>
          <p:cNvPr id="14" name="TextBox 13"/>
          <p:cNvSpPr txBox="1"/>
          <p:nvPr/>
        </p:nvSpPr>
        <p:spPr>
          <a:xfrm>
            <a:off x="9750569" y="2114893"/>
            <a:ext cx="1126548" cy="369332"/>
          </a:xfrm>
          <a:prstGeom prst="rect">
            <a:avLst/>
          </a:prstGeom>
          <a:noFill/>
        </p:spPr>
        <p:txBody>
          <a:bodyPr wrap="square" rtlCol="0">
            <a:spAutoFit/>
          </a:bodyPr>
          <a:lstStyle/>
          <a:p>
            <a:r>
              <a:rPr lang="en-US" dirty="0">
                <a:sym typeface="Wingdings" panose="05000000000000000000" pitchFamily="2" charset="2"/>
              </a:rPr>
              <a:t></a:t>
            </a:r>
            <a:r>
              <a:rPr lang="en-US" dirty="0" smtClean="0"/>
              <a:t> Cool</a:t>
            </a:r>
            <a:endParaRPr lang="en-US" dirty="0"/>
          </a:p>
        </p:txBody>
      </p:sp>
      <p:sp>
        <p:nvSpPr>
          <p:cNvPr id="15" name="TextBox 14"/>
          <p:cNvSpPr txBox="1"/>
          <p:nvPr/>
        </p:nvSpPr>
        <p:spPr>
          <a:xfrm>
            <a:off x="4564351" y="4587448"/>
            <a:ext cx="1346922" cy="369332"/>
          </a:xfrm>
          <a:prstGeom prst="rect">
            <a:avLst/>
          </a:prstGeom>
          <a:noFill/>
        </p:spPr>
        <p:txBody>
          <a:bodyPr wrap="square" rtlCol="0">
            <a:spAutoFit/>
          </a:bodyPr>
          <a:lstStyle/>
          <a:p>
            <a:r>
              <a:rPr lang="en-US" dirty="0">
                <a:sym typeface="Wingdings" panose="05000000000000000000" pitchFamily="2" charset="2"/>
              </a:rPr>
              <a:t></a:t>
            </a:r>
            <a:r>
              <a:rPr lang="en-US" dirty="0" smtClean="0"/>
              <a:t> Warm</a:t>
            </a:r>
            <a:endParaRPr lang="en-US" dirty="0"/>
          </a:p>
        </p:txBody>
      </p:sp>
      <p:sp>
        <p:nvSpPr>
          <p:cNvPr id="16" name="TextBox 15"/>
          <p:cNvSpPr txBox="1"/>
          <p:nvPr/>
        </p:nvSpPr>
        <p:spPr>
          <a:xfrm>
            <a:off x="9663834" y="4587447"/>
            <a:ext cx="1655185" cy="369332"/>
          </a:xfrm>
          <a:prstGeom prst="rect">
            <a:avLst/>
          </a:prstGeom>
          <a:noFill/>
        </p:spPr>
        <p:txBody>
          <a:bodyPr wrap="square" rtlCol="0">
            <a:spAutoFit/>
          </a:bodyPr>
          <a:lstStyle/>
          <a:p>
            <a:r>
              <a:rPr lang="en-US" dirty="0">
                <a:sym typeface="Wingdings" panose="05000000000000000000" pitchFamily="2" charset="2"/>
              </a:rPr>
              <a:t></a:t>
            </a:r>
            <a:r>
              <a:rPr lang="en-US" dirty="0" smtClean="0"/>
              <a:t> VERY HOT!</a:t>
            </a:r>
            <a:endParaRPr lang="en-US" dirty="0"/>
          </a:p>
        </p:txBody>
      </p:sp>
    </p:spTree>
    <p:extLst>
      <p:ext uri="{BB962C8B-B14F-4D97-AF65-F5344CB8AC3E}">
        <p14:creationId xmlns:p14="http://schemas.microsoft.com/office/powerpoint/2010/main" val="247603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10"/>
                                        </p:tgtEl>
                                        <p:attrNameLst>
                                          <p:attrName>ppt_w</p:attrName>
                                        </p:attrNameLst>
                                      </p:cBhvr>
                                      <p:tavLst>
                                        <p:tav tm="0">
                                          <p:val>
                                            <p:strVal val="ppt_w"/>
                                          </p:val>
                                        </p:tav>
                                        <p:tav tm="100000">
                                          <p:val>
                                            <p:fltVal val="0"/>
                                          </p:val>
                                        </p:tav>
                                      </p:tavLst>
                                    </p:anim>
                                    <p:anim calcmode="lin" valueType="num">
                                      <p:cBhvr>
                                        <p:cTn id="14" dur="1000"/>
                                        <p:tgtEl>
                                          <p:spTgt spid="10"/>
                                        </p:tgtEl>
                                        <p:attrNameLst>
                                          <p:attrName>ppt_h</p:attrName>
                                        </p:attrNameLst>
                                      </p:cBhvr>
                                      <p:tavLst>
                                        <p:tav tm="0">
                                          <p:val>
                                            <p:strVal val="ppt_h"/>
                                          </p:val>
                                        </p:tav>
                                        <p:tav tm="100000">
                                          <p:val>
                                            <p:fltVal val="0"/>
                                          </p:val>
                                        </p:tav>
                                      </p:tavLst>
                                    </p:anim>
                                    <p:anim calcmode="lin" valueType="num">
                                      <p:cBhvr>
                                        <p:cTn id="15" dur="1000"/>
                                        <p:tgtEl>
                                          <p:spTgt spid="10"/>
                                        </p:tgtEl>
                                        <p:attrNameLst>
                                          <p:attrName>style.rotation</p:attrName>
                                        </p:attrNameLst>
                                      </p:cBhvr>
                                      <p:tavLst>
                                        <p:tav tm="0">
                                          <p:val>
                                            <p:fltVal val="0"/>
                                          </p:val>
                                        </p:tav>
                                        <p:tav tm="100000">
                                          <p:val>
                                            <p:fltVal val="90"/>
                                          </p:val>
                                        </p:tav>
                                      </p:tavLst>
                                    </p:anim>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1"/>
                                        </p:tgtEl>
                                        <p:attrNameLst>
                                          <p:attrName>ppt_x</p:attrName>
                                        </p:attrNameLst>
                                      </p:cBhvr>
                                      <p:tavLst>
                                        <p:tav tm="0">
                                          <p:val>
                                            <p:strVal val="ppt_x"/>
                                          </p:val>
                                        </p:tav>
                                        <p:tav tm="100000">
                                          <p:val>
                                            <p:strVal val="ppt_x"/>
                                          </p:val>
                                        </p:tav>
                                      </p:tavLst>
                                    </p:anim>
                                    <p:anim calcmode="lin" valueType="num">
                                      <p:cBhvr additive="base">
                                        <p:cTn id="22" dur="500"/>
                                        <p:tgtEl>
                                          <p:spTgt spid="11"/>
                                        </p:tgtEl>
                                        <p:attrNameLst>
                                          <p:attrName>ppt_y</p:attrName>
                                        </p:attrNameLst>
                                      </p:cBhvr>
                                      <p:tavLst>
                                        <p:tav tm="0">
                                          <p:val>
                                            <p:strVal val="ppt_y"/>
                                          </p:val>
                                        </p:tav>
                                        <p:tav tm="100000">
                                          <p:val>
                                            <p:strVal val="1+ppt_h/2"/>
                                          </p:val>
                                        </p:tav>
                                      </p:tavLst>
                                    </p:anim>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0" y="303260"/>
            <a:ext cx="8534400" cy="1507067"/>
          </a:xfrm>
        </p:spPr>
        <p:txBody>
          <a:bodyPr/>
          <a:lstStyle/>
          <a:p>
            <a:r>
              <a:rPr lang="en-US" dirty="0" smtClean="0"/>
              <a:t>Zimbabwe is </a:t>
            </a:r>
            <a:r>
              <a:rPr lang="en-US" dirty="0" smtClean="0"/>
              <a:t>warm!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820" y="1921704"/>
            <a:ext cx="5346700" cy="3557986"/>
          </a:xfrm>
        </p:spPr>
      </p:pic>
      <p:sp>
        <p:nvSpPr>
          <p:cNvPr id="5" name="TextBox 4"/>
          <p:cNvSpPr txBox="1"/>
          <p:nvPr/>
        </p:nvSpPr>
        <p:spPr>
          <a:xfrm>
            <a:off x="5975927" y="3666924"/>
            <a:ext cx="5994400" cy="461665"/>
          </a:xfrm>
          <a:prstGeom prst="rect">
            <a:avLst/>
          </a:prstGeom>
          <a:noFill/>
        </p:spPr>
        <p:txBody>
          <a:bodyPr wrap="square" rtlCol="0">
            <a:spAutoFit/>
          </a:bodyPr>
          <a:lstStyle/>
          <a:p>
            <a:r>
              <a:rPr lang="en-US" sz="2400" dirty="0" smtClean="0"/>
              <a:t>Why is temperature important to food?</a:t>
            </a:r>
          </a:p>
        </p:txBody>
      </p:sp>
      <p:sp>
        <p:nvSpPr>
          <p:cNvPr id="6" name="Rectangle 5"/>
          <p:cNvSpPr/>
          <p:nvPr/>
        </p:nvSpPr>
        <p:spPr>
          <a:xfrm>
            <a:off x="5975927" y="4161663"/>
            <a:ext cx="6096000" cy="1477328"/>
          </a:xfrm>
          <a:prstGeom prst="rect">
            <a:avLst/>
          </a:prstGeom>
        </p:spPr>
        <p:txBody>
          <a:bodyPr>
            <a:spAutoFit/>
          </a:bodyPr>
          <a:lstStyle/>
          <a:p>
            <a:r>
              <a:rPr lang="en-US" dirty="0"/>
              <a:t>Temperature helps decide what </a:t>
            </a:r>
            <a:r>
              <a:rPr lang="en-US" dirty="0" smtClean="0"/>
              <a:t>food can be grown (farms) in one area. With warm temperatures, it is possible to grow many different types of food, like rice, fruits, and vegetables. It is also good for keeping animals for food, like chickens, sheep and cows.</a:t>
            </a:r>
          </a:p>
        </p:txBody>
      </p:sp>
      <p:sp>
        <p:nvSpPr>
          <p:cNvPr id="7" name="TextBox 6"/>
          <p:cNvSpPr txBox="1"/>
          <p:nvPr/>
        </p:nvSpPr>
        <p:spPr>
          <a:xfrm>
            <a:off x="5975927" y="1535905"/>
            <a:ext cx="5735782" cy="461665"/>
          </a:xfrm>
          <a:prstGeom prst="rect">
            <a:avLst/>
          </a:prstGeom>
          <a:noFill/>
        </p:spPr>
        <p:txBody>
          <a:bodyPr wrap="square" rtlCol="0">
            <a:spAutoFit/>
          </a:bodyPr>
          <a:lstStyle/>
          <a:p>
            <a:r>
              <a:rPr lang="en-US" sz="2400" dirty="0" smtClean="0"/>
              <a:t>Why is </a:t>
            </a:r>
            <a:r>
              <a:rPr lang="en-US" sz="2400" dirty="0" smtClean="0"/>
              <a:t>Zimbabwe warm</a:t>
            </a:r>
            <a:r>
              <a:rPr lang="en-US" sz="2400" dirty="0" smtClean="0"/>
              <a:t>?</a:t>
            </a:r>
            <a:endParaRPr lang="en-US" sz="2400" dirty="0"/>
          </a:p>
        </p:txBody>
      </p:sp>
      <p:sp>
        <p:nvSpPr>
          <p:cNvPr id="8" name="TextBox 7"/>
          <p:cNvSpPr txBox="1"/>
          <p:nvPr/>
        </p:nvSpPr>
        <p:spPr>
          <a:xfrm>
            <a:off x="5975927" y="2123095"/>
            <a:ext cx="5421746" cy="1477328"/>
          </a:xfrm>
          <a:prstGeom prst="rect">
            <a:avLst/>
          </a:prstGeom>
          <a:noFill/>
        </p:spPr>
        <p:txBody>
          <a:bodyPr wrap="square" rtlCol="0">
            <a:spAutoFit/>
          </a:bodyPr>
          <a:lstStyle/>
          <a:p>
            <a:r>
              <a:rPr lang="en-US" dirty="0" smtClean="0"/>
              <a:t>Zimbabwe is </a:t>
            </a:r>
            <a:r>
              <a:rPr lang="en-US" dirty="0" smtClean="0"/>
              <a:t>close to the equator which means that it receives more sunlight and warmer temperatures in comparison to other communities farther </a:t>
            </a:r>
            <a:r>
              <a:rPr lang="en-US" dirty="0" smtClean="0"/>
              <a:t>south (</a:t>
            </a:r>
            <a:r>
              <a:rPr lang="en-US" dirty="0" smtClean="0"/>
              <a:t>I say south because it south of the equator)</a:t>
            </a:r>
            <a:r>
              <a:rPr lang="en-US" dirty="0" smtClean="0"/>
              <a:t>.</a:t>
            </a:r>
            <a:endParaRPr lang="en-US" dirty="0"/>
          </a:p>
        </p:txBody>
      </p:sp>
    </p:spTree>
    <p:extLst>
      <p:ext uri="{BB962C8B-B14F-4D97-AF65-F5344CB8AC3E}">
        <p14:creationId xmlns:p14="http://schemas.microsoft.com/office/powerpoint/2010/main" val="112716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3" y="1"/>
            <a:ext cx="12173527" cy="1265382"/>
          </a:xfrm>
        </p:spPr>
        <p:txBody>
          <a:bodyPr/>
          <a:lstStyle/>
          <a:p>
            <a:r>
              <a:rPr lang="en-US" dirty="0" smtClean="0"/>
              <a:t>Which photo best shows </a:t>
            </a:r>
            <a:r>
              <a:rPr lang="en-US" dirty="0" smtClean="0"/>
              <a:t>Zimbabwe’s land</a:t>
            </a:r>
            <a:r>
              <a:rPr lang="en-US" dirty="0" smtClean="0"/>
              <a:t>?</a:t>
            </a:r>
            <a:endParaRPr lang="en-US" dirty="0"/>
          </a:p>
        </p:txBody>
      </p:sp>
      <p:sp>
        <p:nvSpPr>
          <p:cNvPr id="6" name="TextBox 5"/>
          <p:cNvSpPr txBox="1"/>
          <p:nvPr/>
        </p:nvSpPr>
        <p:spPr>
          <a:xfrm>
            <a:off x="1571191" y="1681156"/>
            <a:ext cx="2991861" cy="923330"/>
          </a:xfrm>
          <a:prstGeom prst="rect">
            <a:avLst/>
          </a:prstGeom>
          <a:noFill/>
        </p:spPr>
        <p:txBody>
          <a:bodyPr wrap="square" rtlCol="0">
            <a:spAutoFit/>
          </a:bodyPr>
          <a:lstStyle/>
          <a:p>
            <a:r>
              <a:rPr lang="en-US" dirty="0" smtClean="0"/>
              <a:t>Of course! Hong Kong is very mountainous! This makes farming difficult!</a:t>
            </a:r>
            <a:endParaRPr lang="en-US" dirty="0"/>
          </a:p>
        </p:txBody>
      </p:sp>
      <p:sp>
        <p:nvSpPr>
          <p:cNvPr id="7" name="TextBox 6"/>
          <p:cNvSpPr txBox="1"/>
          <p:nvPr/>
        </p:nvSpPr>
        <p:spPr>
          <a:xfrm>
            <a:off x="6942137" y="1681155"/>
            <a:ext cx="2991861" cy="1200329"/>
          </a:xfrm>
          <a:prstGeom prst="rect">
            <a:avLst/>
          </a:prstGeom>
          <a:noFill/>
        </p:spPr>
        <p:txBody>
          <a:bodyPr wrap="square" rtlCol="0">
            <a:spAutoFit/>
          </a:bodyPr>
          <a:lstStyle/>
          <a:p>
            <a:r>
              <a:rPr lang="en-US" dirty="0" smtClean="0"/>
              <a:t>Yes! There is a lot of farmland in Zimbabwe. They grow a lot of their own food.</a:t>
            </a:r>
            <a:endParaRPr lang="en-US" dirty="0"/>
          </a:p>
        </p:txBody>
      </p:sp>
      <p:sp>
        <p:nvSpPr>
          <p:cNvPr id="8" name="TextBox 7"/>
          <p:cNvSpPr txBox="1"/>
          <p:nvPr/>
        </p:nvSpPr>
        <p:spPr>
          <a:xfrm>
            <a:off x="6942136" y="4327374"/>
            <a:ext cx="2991861" cy="1477328"/>
          </a:xfrm>
          <a:prstGeom prst="rect">
            <a:avLst/>
          </a:prstGeom>
          <a:noFill/>
        </p:spPr>
        <p:txBody>
          <a:bodyPr wrap="square" rtlCol="0">
            <a:spAutoFit/>
          </a:bodyPr>
          <a:lstStyle/>
          <a:p>
            <a:r>
              <a:rPr lang="en-US" dirty="0" smtClean="0"/>
              <a:t>In the Tundra, it is difficult for plants to grow because of the cold. </a:t>
            </a:r>
            <a:r>
              <a:rPr lang="en-US" dirty="0" err="1" smtClean="0"/>
              <a:t>Zimababwe</a:t>
            </a:r>
            <a:r>
              <a:rPr lang="en-US" dirty="0" smtClean="0"/>
              <a:t> is </a:t>
            </a:r>
            <a:r>
              <a:rPr lang="en-US" dirty="0" smtClean="0"/>
              <a:t>not cold, and it has a lot of plants!</a:t>
            </a:r>
            <a:endParaRPr lang="en-US" dirty="0"/>
          </a:p>
        </p:txBody>
      </p:sp>
      <p:sp>
        <p:nvSpPr>
          <p:cNvPr id="9" name="TextBox 8"/>
          <p:cNvSpPr txBox="1"/>
          <p:nvPr/>
        </p:nvSpPr>
        <p:spPr>
          <a:xfrm>
            <a:off x="1353888" y="4290577"/>
            <a:ext cx="2991861" cy="1477328"/>
          </a:xfrm>
          <a:prstGeom prst="rect">
            <a:avLst/>
          </a:prstGeom>
          <a:noFill/>
        </p:spPr>
        <p:txBody>
          <a:bodyPr wrap="square" rtlCol="0">
            <a:spAutoFit/>
          </a:bodyPr>
          <a:lstStyle/>
          <a:p>
            <a:r>
              <a:rPr lang="en-US" dirty="0" smtClean="0"/>
              <a:t>Getting close! We live in a warm and humid place, but we still live on solid ground…unlike wetlands!</a:t>
            </a:r>
            <a:endParaRPr lang="en-US" dirty="0"/>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321" y="3975768"/>
            <a:ext cx="3036674" cy="2106944"/>
          </a:xfrm>
          <a:prstGeom prst="rect">
            <a:avLst/>
          </a:prstGeom>
        </p:spPr>
      </p:pic>
      <p:pic>
        <p:nvPicPr>
          <p:cNvPr id="11"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321" y="1297819"/>
            <a:ext cx="3036675" cy="1955005"/>
          </a:xfrm>
          <a:prstGeom prst="rect">
            <a:avLst/>
          </a:prstGeom>
        </p:spPr>
      </p:pic>
      <p:pic>
        <p:nvPicPr>
          <p:cNvPr id="12"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074" y="1265384"/>
            <a:ext cx="2991861" cy="1955006"/>
          </a:xfrm>
          <a:prstGeom prst="rect">
            <a:avLst/>
          </a:prstGeom>
        </p:spPr>
      </p:pic>
      <p:sp>
        <p:nvSpPr>
          <p:cNvPr id="13" name="TextBox 12"/>
          <p:cNvSpPr txBox="1"/>
          <p:nvPr/>
        </p:nvSpPr>
        <p:spPr>
          <a:xfrm>
            <a:off x="4563051" y="2096653"/>
            <a:ext cx="1810040" cy="369332"/>
          </a:xfrm>
          <a:prstGeom prst="rect">
            <a:avLst/>
          </a:prstGeom>
          <a:noFill/>
        </p:spPr>
        <p:txBody>
          <a:bodyPr wrap="square" rtlCol="0">
            <a:spAutoFit/>
          </a:bodyPr>
          <a:lstStyle/>
          <a:p>
            <a:r>
              <a:rPr lang="en-US" dirty="0">
                <a:sym typeface="Wingdings" panose="05000000000000000000" pitchFamily="2" charset="2"/>
              </a:rPr>
              <a:t></a:t>
            </a:r>
            <a:r>
              <a:rPr lang="en-US" dirty="0" smtClean="0"/>
              <a:t> Mountains</a:t>
            </a:r>
            <a:endParaRPr lang="en-US" dirty="0"/>
          </a:p>
        </p:txBody>
      </p:sp>
      <p:sp>
        <p:nvSpPr>
          <p:cNvPr id="14" name="TextBox 13"/>
          <p:cNvSpPr txBox="1"/>
          <p:nvPr/>
        </p:nvSpPr>
        <p:spPr>
          <a:xfrm>
            <a:off x="10017270" y="2202665"/>
            <a:ext cx="1629854" cy="369332"/>
          </a:xfrm>
          <a:prstGeom prst="rect">
            <a:avLst/>
          </a:prstGeom>
          <a:noFill/>
        </p:spPr>
        <p:txBody>
          <a:bodyPr wrap="square" rtlCol="0">
            <a:spAutoFit/>
          </a:bodyPr>
          <a:lstStyle/>
          <a:p>
            <a:r>
              <a:rPr lang="en-US" dirty="0">
                <a:sym typeface="Wingdings" panose="05000000000000000000" pitchFamily="2" charset="2"/>
              </a:rPr>
              <a:t></a:t>
            </a:r>
            <a:r>
              <a:rPr lang="en-US" dirty="0" smtClean="0"/>
              <a:t> Farmland</a:t>
            </a:r>
            <a:endParaRPr lang="en-US" dirty="0"/>
          </a:p>
        </p:txBody>
      </p:sp>
      <p:sp>
        <p:nvSpPr>
          <p:cNvPr id="15" name="TextBox 14"/>
          <p:cNvSpPr txBox="1"/>
          <p:nvPr/>
        </p:nvSpPr>
        <p:spPr>
          <a:xfrm>
            <a:off x="4564351" y="4587448"/>
            <a:ext cx="1568594" cy="369332"/>
          </a:xfrm>
          <a:prstGeom prst="rect">
            <a:avLst/>
          </a:prstGeom>
          <a:noFill/>
        </p:spPr>
        <p:txBody>
          <a:bodyPr wrap="square" rtlCol="0">
            <a:spAutoFit/>
          </a:bodyPr>
          <a:lstStyle/>
          <a:p>
            <a:r>
              <a:rPr lang="en-US" dirty="0">
                <a:sym typeface="Wingdings" panose="05000000000000000000" pitchFamily="2" charset="2"/>
              </a:rPr>
              <a:t> </a:t>
            </a:r>
            <a:r>
              <a:rPr lang="en-US" dirty="0" smtClean="0"/>
              <a:t>Wetlands</a:t>
            </a:r>
            <a:endParaRPr lang="en-US" dirty="0"/>
          </a:p>
        </p:txBody>
      </p:sp>
      <p:sp>
        <p:nvSpPr>
          <p:cNvPr id="16" name="TextBox 15"/>
          <p:cNvSpPr txBox="1"/>
          <p:nvPr/>
        </p:nvSpPr>
        <p:spPr>
          <a:xfrm>
            <a:off x="9933996" y="4587448"/>
            <a:ext cx="1399021" cy="369332"/>
          </a:xfrm>
          <a:prstGeom prst="rect">
            <a:avLst/>
          </a:prstGeom>
          <a:noFill/>
        </p:spPr>
        <p:txBody>
          <a:bodyPr wrap="square" rtlCol="0">
            <a:spAutoFit/>
          </a:bodyPr>
          <a:lstStyle/>
          <a:p>
            <a:r>
              <a:rPr lang="en-US" dirty="0">
                <a:sym typeface="Wingdings" panose="05000000000000000000" pitchFamily="2" charset="2"/>
              </a:rPr>
              <a:t> </a:t>
            </a:r>
            <a:r>
              <a:rPr lang="en-US" dirty="0" smtClean="0"/>
              <a:t>Tundra</a:t>
            </a:r>
            <a:endParaRPr lang="en-US" dirty="0"/>
          </a:p>
        </p:txBody>
      </p:sp>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09073" y="4033767"/>
            <a:ext cx="2991861" cy="1990947"/>
          </a:xfrm>
        </p:spPr>
      </p:pic>
    </p:spTree>
    <p:extLst>
      <p:ext uri="{BB962C8B-B14F-4D97-AF65-F5344CB8AC3E}">
        <p14:creationId xmlns:p14="http://schemas.microsoft.com/office/powerpoint/2010/main" val="33855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10"/>
                                        </p:tgtEl>
                                        <p:attrNameLst>
                                          <p:attrName>ppt_w</p:attrName>
                                        </p:attrNameLst>
                                      </p:cBhvr>
                                      <p:tavLst>
                                        <p:tav tm="0">
                                          <p:val>
                                            <p:strVal val="ppt_w"/>
                                          </p:val>
                                        </p:tav>
                                        <p:tav tm="100000">
                                          <p:val>
                                            <p:fltVal val="0"/>
                                          </p:val>
                                        </p:tav>
                                      </p:tavLst>
                                    </p:anim>
                                    <p:anim calcmode="lin" valueType="num">
                                      <p:cBhvr>
                                        <p:cTn id="14" dur="1000"/>
                                        <p:tgtEl>
                                          <p:spTgt spid="10"/>
                                        </p:tgtEl>
                                        <p:attrNameLst>
                                          <p:attrName>ppt_h</p:attrName>
                                        </p:attrNameLst>
                                      </p:cBhvr>
                                      <p:tavLst>
                                        <p:tav tm="0">
                                          <p:val>
                                            <p:strVal val="ppt_h"/>
                                          </p:val>
                                        </p:tav>
                                        <p:tav tm="100000">
                                          <p:val>
                                            <p:fltVal val="0"/>
                                          </p:val>
                                        </p:tav>
                                      </p:tavLst>
                                    </p:anim>
                                    <p:anim calcmode="lin" valueType="num">
                                      <p:cBhvr>
                                        <p:cTn id="15" dur="1000"/>
                                        <p:tgtEl>
                                          <p:spTgt spid="10"/>
                                        </p:tgtEl>
                                        <p:attrNameLst>
                                          <p:attrName>style.rotation</p:attrName>
                                        </p:attrNameLst>
                                      </p:cBhvr>
                                      <p:tavLst>
                                        <p:tav tm="0">
                                          <p:val>
                                            <p:fltVal val="0"/>
                                          </p:val>
                                        </p:tav>
                                        <p:tav tm="100000">
                                          <p:val>
                                            <p:fltVal val="90"/>
                                          </p:val>
                                        </p:tav>
                                      </p:tavLst>
                                    </p:anim>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5" presetClass="exit" presetSubtype="0" fill="hold" nodeType="clickEffect">
                                  <p:stCondLst>
                                    <p:cond delay="0"/>
                                  </p:stCondLst>
                                  <p:childTnLst>
                                    <p:animEffect transition="out" filter="fade">
                                      <p:cBhvr>
                                        <p:cTn id="21" dur="2000"/>
                                        <p:tgtEl>
                                          <p:spTgt spid="12"/>
                                        </p:tgtEl>
                                      </p:cBhvr>
                                    </p:animEffect>
                                    <p:anim calcmode="lin" valueType="num">
                                      <p:cBhvr>
                                        <p:cTn id="22"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2"/>
                                        </p:tgtEl>
                                        <p:attrNameLst>
                                          <p:attrName>ppt_h</p:attrName>
                                        </p:attrNameLst>
                                      </p:cBhvr>
                                      <p:tavLst>
                                        <p:tav tm="0">
                                          <p:val>
                                            <p:strVal val="ppt_h"/>
                                          </p:val>
                                        </p:tav>
                                        <p:tav tm="100000">
                                          <p:val>
                                            <p:strVal val="ppt_h"/>
                                          </p:val>
                                        </p:tav>
                                      </p:tavLst>
                                    </p:anim>
                                    <p:set>
                                      <p:cBhvr>
                                        <p:cTn id="24"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0" y="303260"/>
            <a:ext cx="8534400" cy="1507067"/>
          </a:xfrm>
        </p:spPr>
        <p:txBody>
          <a:bodyPr/>
          <a:lstStyle/>
          <a:p>
            <a:r>
              <a:rPr lang="en-US" dirty="0" smtClean="0"/>
              <a:t>Zimbabwe is Full of farmland!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820" y="1810327"/>
            <a:ext cx="5346700" cy="3387446"/>
          </a:xfrm>
        </p:spPr>
      </p:pic>
      <p:sp>
        <p:nvSpPr>
          <p:cNvPr id="5" name="TextBox 4"/>
          <p:cNvSpPr txBox="1"/>
          <p:nvPr/>
        </p:nvSpPr>
        <p:spPr>
          <a:xfrm>
            <a:off x="5975927" y="1810327"/>
            <a:ext cx="5994400" cy="461665"/>
          </a:xfrm>
          <a:prstGeom prst="rect">
            <a:avLst/>
          </a:prstGeom>
          <a:noFill/>
        </p:spPr>
        <p:txBody>
          <a:bodyPr wrap="square" rtlCol="0">
            <a:spAutoFit/>
          </a:bodyPr>
          <a:lstStyle/>
          <a:p>
            <a:r>
              <a:rPr lang="en-US" sz="2400" dirty="0" smtClean="0"/>
              <a:t>Why is land important to food?</a:t>
            </a:r>
          </a:p>
        </p:txBody>
      </p:sp>
      <p:sp>
        <p:nvSpPr>
          <p:cNvPr id="6" name="Rectangle 5"/>
          <p:cNvSpPr/>
          <p:nvPr/>
        </p:nvSpPr>
        <p:spPr>
          <a:xfrm>
            <a:off x="5975927" y="2397518"/>
            <a:ext cx="6096000" cy="2585323"/>
          </a:xfrm>
          <a:prstGeom prst="rect">
            <a:avLst/>
          </a:prstGeom>
        </p:spPr>
        <p:txBody>
          <a:bodyPr>
            <a:spAutoFit/>
          </a:bodyPr>
          <a:lstStyle/>
          <a:p>
            <a:r>
              <a:rPr lang="en-US" dirty="0" smtClean="0"/>
              <a:t>Although some parts of the country </a:t>
            </a:r>
            <a:r>
              <a:rPr lang="en-US" dirty="0" smtClean="0"/>
              <a:t>are </a:t>
            </a:r>
            <a:r>
              <a:rPr lang="en-US" dirty="0" err="1" smtClean="0"/>
              <a:t>mountainess</a:t>
            </a:r>
            <a:r>
              <a:rPr lang="en-US" dirty="0" smtClean="0"/>
              <a:t> and dry, there is a large amount of space for farmland. </a:t>
            </a:r>
          </a:p>
          <a:p>
            <a:endParaRPr lang="en-US" dirty="0"/>
          </a:p>
          <a:p>
            <a:r>
              <a:rPr lang="en-US" dirty="0" smtClean="0"/>
              <a:t>In an area full of farmland, there </a:t>
            </a:r>
            <a:r>
              <a:rPr lang="en-US" dirty="0" smtClean="0"/>
              <a:t>is </a:t>
            </a:r>
            <a:r>
              <a:rPr lang="en-US" dirty="0" smtClean="0"/>
              <a:t>lots of </a:t>
            </a:r>
            <a:r>
              <a:rPr lang="en-US" dirty="0" smtClean="0"/>
              <a:t>soil to grow plants </a:t>
            </a:r>
            <a:r>
              <a:rPr lang="en-US" dirty="0" smtClean="0"/>
              <a:t>to help make food for the population. </a:t>
            </a:r>
            <a:r>
              <a:rPr lang="en-US" dirty="0" err="1" smtClean="0"/>
              <a:t>Wotj</a:t>
            </a:r>
            <a:r>
              <a:rPr lang="en-US" dirty="0" smtClean="0"/>
              <a:t> farmland, you will usually rear (take care of) cattle, chickens, and pigs </a:t>
            </a:r>
            <a:r>
              <a:rPr lang="en-US" dirty="0" smtClean="0"/>
              <a:t>for meat. You can even use the food you grow to feed these animals.</a:t>
            </a:r>
            <a:endParaRPr lang="en-US" dirty="0" smtClean="0"/>
          </a:p>
        </p:txBody>
      </p:sp>
    </p:spTree>
    <p:extLst>
      <p:ext uri="{BB962C8B-B14F-4D97-AF65-F5344CB8AC3E}">
        <p14:creationId xmlns:p14="http://schemas.microsoft.com/office/powerpoint/2010/main" val="286235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03" y="201660"/>
            <a:ext cx="8534400" cy="740450"/>
          </a:xfrm>
        </p:spPr>
        <p:txBody>
          <a:bodyPr/>
          <a:lstStyle/>
          <a:p>
            <a:r>
              <a:rPr lang="en-US" dirty="0" smtClean="0"/>
              <a:t>Let’s play a game…and learn!</a:t>
            </a:r>
            <a:endParaRPr lang="en-US" dirty="0"/>
          </a:p>
        </p:txBody>
      </p:sp>
      <p:sp>
        <p:nvSpPr>
          <p:cNvPr id="5" name="TextBox 4"/>
          <p:cNvSpPr txBox="1"/>
          <p:nvPr/>
        </p:nvSpPr>
        <p:spPr>
          <a:xfrm>
            <a:off x="453303" y="1182255"/>
            <a:ext cx="11350770" cy="3539430"/>
          </a:xfrm>
          <a:prstGeom prst="rect">
            <a:avLst/>
          </a:prstGeom>
          <a:noFill/>
        </p:spPr>
        <p:txBody>
          <a:bodyPr wrap="square" rtlCol="0">
            <a:spAutoFit/>
          </a:bodyPr>
          <a:lstStyle/>
          <a:p>
            <a:pPr marL="514350" indent="-514350">
              <a:buFont typeface="+mj-lt"/>
              <a:buAutoNum type="arabicPeriod"/>
            </a:pPr>
            <a:r>
              <a:rPr lang="en-US" sz="3200" dirty="0" smtClean="0"/>
              <a:t>You are going to be asked different questions.</a:t>
            </a:r>
          </a:p>
          <a:p>
            <a:pPr marL="514350" indent="-514350">
              <a:buFont typeface="+mj-lt"/>
              <a:buAutoNum type="arabicPeriod"/>
            </a:pPr>
            <a:r>
              <a:rPr lang="en-US" sz="3200" dirty="0" smtClean="0"/>
              <a:t>There are four possible answers to each question. You must CHOOSE ONE!</a:t>
            </a:r>
          </a:p>
          <a:p>
            <a:pPr marL="514350" indent="-514350">
              <a:buFont typeface="+mj-lt"/>
              <a:buAutoNum type="arabicPeriod"/>
            </a:pPr>
            <a:r>
              <a:rPr lang="en-US" sz="3200" dirty="0" smtClean="0"/>
              <a:t>To make your choice, you have to go to the corner which the picture belongs to.</a:t>
            </a:r>
          </a:p>
          <a:p>
            <a:pPr marL="514350" indent="-514350">
              <a:buFont typeface="+mj-lt"/>
              <a:buAutoNum type="arabicPeriod"/>
            </a:pPr>
            <a:r>
              <a:rPr lang="en-US" sz="3200" dirty="0" smtClean="0"/>
              <a:t>If you’re incorrect, go to the picture that you think is correct!</a:t>
            </a:r>
            <a:endParaRPr lang="en-US" sz="3200" dirty="0"/>
          </a:p>
        </p:txBody>
      </p:sp>
      <p:sp>
        <p:nvSpPr>
          <p:cNvPr id="6" name="TextBox 5"/>
          <p:cNvSpPr txBox="1"/>
          <p:nvPr/>
        </p:nvSpPr>
        <p:spPr>
          <a:xfrm>
            <a:off x="453303" y="5080000"/>
            <a:ext cx="11369963" cy="1077218"/>
          </a:xfrm>
          <a:prstGeom prst="rect">
            <a:avLst/>
          </a:prstGeom>
          <a:noFill/>
        </p:spPr>
        <p:txBody>
          <a:bodyPr wrap="square" rtlCol="0">
            <a:spAutoFit/>
          </a:bodyPr>
          <a:lstStyle/>
          <a:p>
            <a:r>
              <a:rPr lang="en-US" sz="3600" dirty="0" smtClean="0"/>
              <a:t>Let’s practice with something easy! </a:t>
            </a:r>
          </a:p>
          <a:p>
            <a:r>
              <a:rPr lang="en-US" sz="2800" dirty="0" smtClean="0"/>
              <a:t>Remember, if wrong, move to the one you think is correct!</a:t>
            </a:r>
            <a:endParaRPr lang="en-US" sz="2800" dirty="0"/>
          </a:p>
        </p:txBody>
      </p:sp>
    </p:spTree>
    <p:extLst>
      <p:ext uri="{BB962C8B-B14F-4D97-AF65-F5344CB8AC3E}">
        <p14:creationId xmlns:p14="http://schemas.microsoft.com/office/powerpoint/2010/main" val="414163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10" y="1"/>
            <a:ext cx="12062690" cy="1265382"/>
          </a:xfrm>
        </p:spPr>
        <p:txBody>
          <a:bodyPr>
            <a:normAutofit/>
          </a:bodyPr>
          <a:lstStyle/>
          <a:p>
            <a:r>
              <a:rPr lang="en-US" sz="3200" dirty="0" smtClean="0"/>
              <a:t>Where would you </a:t>
            </a:r>
            <a:r>
              <a:rPr lang="en-US" sz="3200" dirty="0" smtClean="0"/>
              <a:t>get </a:t>
            </a:r>
            <a:r>
              <a:rPr lang="en-US" sz="3200" dirty="0" smtClean="0"/>
              <a:t>food in </a:t>
            </a:r>
            <a:r>
              <a:rPr lang="en-US" sz="3200" dirty="0" err="1" smtClean="0"/>
              <a:t>zimbabwe</a:t>
            </a:r>
            <a:r>
              <a:rPr lang="en-US" sz="3200" dirty="0" smtClean="0"/>
              <a:t>?</a:t>
            </a:r>
            <a:endParaRPr lang="en-US" sz="3200" dirty="0"/>
          </a:p>
        </p:txBody>
      </p:sp>
      <p:sp>
        <p:nvSpPr>
          <p:cNvPr id="6" name="TextBox 5"/>
          <p:cNvSpPr txBox="1"/>
          <p:nvPr/>
        </p:nvSpPr>
        <p:spPr>
          <a:xfrm>
            <a:off x="1561557" y="1681155"/>
            <a:ext cx="2788155" cy="1754326"/>
          </a:xfrm>
          <a:prstGeom prst="rect">
            <a:avLst/>
          </a:prstGeom>
          <a:noFill/>
        </p:spPr>
        <p:txBody>
          <a:bodyPr wrap="square" rtlCol="0">
            <a:spAutoFit/>
          </a:bodyPr>
          <a:lstStyle/>
          <a:p>
            <a:r>
              <a:rPr lang="en-US" dirty="0" smtClean="0"/>
              <a:t>Almost! Many people in Zimbabwe shop at the markets, but some people get their food from other places as well</a:t>
            </a:r>
            <a:r>
              <a:rPr lang="en-US" dirty="0"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5116" y="1553752"/>
            <a:ext cx="2991861" cy="2009132"/>
          </a:xfrm>
        </p:spPr>
      </p:pic>
      <p:sp>
        <p:nvSpPr>
          <p:cNvPr id="7" name="TextBox 6"/>
          <p:cNvSpPr txBox="1"/>
          <p:nvPr/>
        </p:nvSpPr>
        <p:spPr>
          <a:xfrm>
            <a:off x="6942137" y="1681155"/>
            <a:ext cx="2991861" cy="1200329"/>
          </a:xfrm>
          <a:prstGeom prst="rect">
            <a:avLst/>
          </a:prstGeom>
          <a:noFill/>
        </p:spPr>
        <p:txBody>
          <a:bodyPr wrap="square" rtlCol="0">
            <a:spAutoFit/>
          </a:bodyPr>
          <a:lstStyle/>
          <a:p>
            <a:r>
              <a:rPr lang="en-US" dirty="0" smtClean="0"/>
              <a:t>Not really. Some people do hunt, but it is rarely in order to survive. Try again!</a:t>
            </a:r>
            <a:endParaRPr lang="en-US" dirty="0"/>
          </a:p>
        </p:txBody>
      </p:sp>
      <p:sp>
        <p:nvSpPr>
          <p:cNvPr id="8" name="TextBox 7"/>
          <p:cNvSpPr txBox="1"/>
          <p:nvPr/>
        </p:nvSpPr>
        <p:spPr>
          <a:xfrm>
            <a:off x="6942136" y="4327374"/>
            <a:ext cx="2991861" cy="1477328"/>
          </a:xfrm>
          <a:prstGeom prst="rect">
            <a:avLst/>
          </a:prstGeom>
          <a:noFill/>
        </p:spPr>
        <p:txBody>
          <a:bodyPr wrap="square" rtlCol="0">
            <a:spAutoFit/>
          </a:bodyPr>
          <a:lstStyle/>
          <a:p>
            <a:r>
              <a:rPr lang="en-US" dirty="0" smtClean="0"/>
              <a:t>BINGO! Depending on whether you live in cities or in the country, people will get their food from either a </a:t>
            </a:r>
            <a:r>
              <a:rPr lang="en-US" dirty="0" smtClean="0"/>
              <a:t>market or farm.</a:t>
            </a:r>
            <a:endParaRPr lang="en-US" dirty="0"/>
          </a:p>
        </p:txBody>
      </p:sp>
      <p:sp>
        <p:nvSpPr>
          <p:cNvPr id="9" name="TextBox 8"/>
          <p:cNvSpPr txBox="1"/>
          <p:nvPr/>
        </p:nvSpPr>
        <p:spPr>
          <a:xfrm>
            <a:off x="1571191" y="4327373"/>
            <a:ext cx="2991861" cy="1754326"/>
          </a:xfrm>
          <a:prstGeom prst="rect">
            <a:avLst/>
          </a:prstGeom>
          <a:noFill/>
        </p:spPr>
        <p:txBody>
          <a:bodyPr wrap="square" rtlCol="0">
            <a:spAutoFit/>
          </a:bodyPr>
          <a:lstStyle/>
          <a:p>
            <a:r>
              <a:rPr lang="en-US" dirty="0"/>
              <a:t>Almost! Many people in Zimbabwe shop at the markets, but some people get their food from other places as well.</a:t>
            </a:r>
            <a:endParaRPr lang="en-US" dirty="0"/>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770" y="4073245"/>
            <a:ext cx="2991861" cy="2189010"/>
          </a:xfrm>
          <a:prstGeom prst="rect">
            <a:avLst/>
          </a:prstGeom>
        </p:spPr>
      </p:pic>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2136" y="1447821"/>
            <a:ext cx="2991861" cy="2009132"/>
          </a:xfrm>
          <a:prstGeom prst="rect">
            <a:avLst/>
          </a:prstGeom>
        </p:spPr>
      </p:pic>
      <p:sp>
        <p:nvSpPr>
          <p:cNvPr id="13" name="TextBox 12"/>
          <p:cNvSpPr txBox="1"/>
          <p:nvPr/>
        </p:nvSpPr>
        <p:spPr>
          <a:xfrm>
            <a:off x="4563051" y="2096653"/>
            <a:ext cx="1348221" cy="369332"/>
          </a:xfrm>
          <a:prstGeom prst="rect">
            <a:avLst/>
          </a:prstGeom>
          <a:noFill/>
        </p:spPr>
        <p:txBody>
          <a:bodyPr wrap="square" rtlCol="0">
            <a:spAutoFit/>
          </a:bodyPr>
          <a:lstStyle/>
          <a:p>
            <a:r>
              <a:rPr lang="en-US" dirty="0" smtClean="0">
                <a:sym typeface="Wingdings" panose="05000000000000000000" pitchFamily="2" charset="2"/>
              </a:rPr>
              <a:t></a:t>
            </a:r>
            <a:r>
              <a:rPr lang="en-US" dirty="0" smtClean="0"/>
              <a:t> Market</a:t>
            </a:r>
            <a:endParaRPr lang="en-US" dirty="0"/>
          </a:p>
        </p:txBody>
      </p:sp>
      <p:sp>
        <p:nvSpPr>
          <p:cNvPr id="14" name="TextBox 13"/>
          <p:cNvSpPr txBox="1"/>
          <p:nvPr/>
        </p:nvSpPr>
        <p:spPr>
          <a:xfrm>
            <a:off x="10017269" y="2202665"/>
            <a:ext cx="1500476" cy="369332"/>
          </a:xfrm>
          <a:prstGeom prst="rect">
            <a:avLst/>
          </a:prstGeom>
          <a:noFill/>
        </p:spPr>
        <p:txBody>
          <a:bodyPr wrap="square" rtlCol="0">
            <a:spAutoFit/>
          </a:bodyPr>
          <a:lstStyle/>
          <a:p>
            <a:r>
              <a:rPr lang="en-US" dirty="0">
                <a:sym typeface="Wingdings" panose="05000000000000000000" pitchFamily="2" charset="2"/>
              </a:rPr>
              <a:t></a:t>
            </a:r>
            <a:r>
              <a:rPr lang="en-US" dirty="0" smtClean="0"/>
              <a:t> Hunting</a:t>
            </a:r>
            <a:endParaRPr lang="en-US" dirty="0"/>
          </a:p>
        </p:txBody>
      </p:sp>
      <p:sp>
        <p:nvSpPr>
          <p:cNvPr id="15" name="TextBox 14"/>
          <p:cNvSpPr txBox="1"/>
          <p:nvPr/>
        </p:nvSpPr>
        <p:spPr>
          <a:xfrm>
            <a:off x="4564351" y="4587448"/>
            <a:ext cx="1346922" cy="369332"/>
          </a:xfrm>
          <a:prstGeom prst="rect">
            <a:avLst/>
          </a:prstGeom>
          <a:noFill/>
        </p:spPr>
        <p:txBody>
          <a:bodyPr wrap="square" rtlCol="0">
            <a:spAutoFit/>
          </a:bodyPr>
          <a:lstStyle/>
          <a:p>
            <a:r>
              <a:rPr lang="en-US" dirty="0">
                <a:sym typeface="Wingdings" panose="05000000000000000000" pitchFamily="2" charset="2"/>
              </a:rPr>
              <a:t></a:t>
            </a:r>
            <a:r>
              <a:rPr lang="en-US" dirty="0" smtClean="0"/>
              <a:t> Farm</a:t>
            </a:r>
            <a:endParaRPr lang="en-US" dirty="0"/>
          </a:p>
        </p:txBody>
      </p:sp>
      <p:sp>
        <p:nvSpPr>
          <p:cNvPr id="16" name="TextBox 15"/>
          <p:cNvSpPr txBox="1"/>
          <p:nvPr/>
        </p:nvSpPr>
        <p:spPr>
          <a:xfrm>
            <a:off x="10279611" y="5066038"/>
            <a:ext cx="1399021" cy="646331"/>
          </a:xfrm>
          <a:prstGeom prst="rect">
            <a:avLst/>
          </a:prstGeom>
          <a:noFill/>
        </p:spPr>
        <p:txBody>
          <a:bodyPr wrap="square" rtlCol="0">
            <a:spAutoFit/>
          </a:bodyPr>
          <a:lstStyle/>
          <a:p>
            <a:r>
              <a:rPr lang="en-US" dirty="0" smtClean="0">
                <a:sym typeface="Wingdings" panose="05000000000000000000" pitchFamily="2" charset="2"/>
              </a:rPr>
              <a:t> Market and Farm</a:t>
            </a:r>
            <a:endParaRPr lang="en-US" dirty="0"/>
          </a:p>
        </p:txBody>
      </p:sp>
      <p:grpSp>
        <p:nvGrpSpPr>
          <p:cNvPr id="4" name="Group 3"/>
          <p:cNvGrpSpPr/>
          <p:nvPr/>
        </p:nvGrpSpPr>
        <p:grpSpPr>
          <a:xfrm>
            <a:off x="6449898" y="3937099"/>
            <a:ext cx="3765521" cy="2172213"/>
            <a:chOff x="6168475" y="4057834"/>
            <a:chExt cx="3765521" cy="204748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178" y="4362241"/>
              <a:ext cx="3001818" cy="1743075"/>
            </a:xfrm>
            <a:prstGeom prst="rect">
              <a:avLst/>
            </a:prstGeom>
          </p:spPr>
        </p:pic>
        <p:pic>
          <p:nvPicPr>
            <p:cNvPr id="1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475" y="4057834"/>
              <a:ext cx="2344092" cy="1760363"/>
            </a:xfrm>
            <a:prstGeom prst="rect">
              <a:avLst/>
            </a:prstGeom>
          </p:spPr>
        </p:pic>
      </p:grpSp>
    </p:spTree>
    <p:extLst>
      <p:ext uri="{BB962C8B-B14F-4D97-AF65-F5344CB8AC3E}">
        <p14:creationId xmlns:p14="http://schemas.microsoft.com/office/powerpoint/2010/main" val="271740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 calcmode="lin" valueType="num">
                                      <p:cBhvr>
                                        <p:cTn id="8" dur="1000"/>
                                        <p:tgtEl>
                                          <p:spTgt spid="10"/>
                                        </p:tgtEl>
                                        <p:attrNameLst>
                                          <p:attrName>style.rotation</p:attrName>
                                        </p:attrNameLst>
                                      </p:cBhvr>
                                      <p:tavLst>
                                        <p:tav tm="0">
                                          <p:val>
                                            <p:fltVal val="0"/>
                                          </p:val>
                                        </p:tav>
                                        <p:tav tm="100000">
                                          <p:val>
                                            <p:fltVal val="90"/>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0" y="303260"/>
            <a:ext cx="8534400" cy="1507067"/>
          </a:xfrm>
        </p:spPr>
        <p:txBody>
          <a:bodyPr/>
          <a:lstStyle/>
          <a:p>
            <a:r>
              <a:rPr lang="en-US" dirty="0" smtClean="0"/>
              <a:t>Markets and farmland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17" y="1921704"/>
            <a:ext cx="3624165" cy="2433746"/>
          </a:xfrm>
        </p:spPr>
      </p:pic>
      <p:sp>
        <p:nvSpPr>
          <p:cNvPr id="7" name="TextBox 6"/>
          <p:cNvSpPr txBox="1"/>
          <p:nvPr/>
        </p:nvSpPr>
        <p:spPr>
          <a:xfrm>
            <a:off x="5975927" y="1535905"/>
            <a:ext cx="5735782" cy="830997"/>
          </a:xfrm>
          <a:prstGeom prst="rect">
            <a:avLst/>
          </a:prstGeom>
          <a:noFill/>
        </p:spPr>
        <p:txBody>
          <a:bodyPr wrap="square" rtlCol="0">
            <a:spAutoFit/>
          </a:bodyPr>
          <a:lstStyle/>
          <a:p>
            <a:r>
              <a:rPr lang="en-US" sz="2400" dirty="0" smtClean="0"/>
              <a:t>Why do people </a:t>
            </a:r>
            <a:r>
              <a:rPr lang="en-US" sz="2400" dirty="0" smtClean="0"/>
              <a:t>get their food from markets and farms</a:t>
            </a:r>
            <a:r>
              <a:rPr lang="en-US" sz="2400" dirty="0" smtClean="0"/>
              <a:t>?</a:t>
            </a:r>
            <a:endParaRPr lang="en-US" sz="2400" dirty="0"/>
          </a:p>
        </p:txBody>
      </p:sp>
      <p:sp>
        <p:nvSpPr>
          <p:cNvPr id="8" name="TextBox 7"/>
          <p:cNvSpPr txBox="1"/>
          <p:nvPr/>
        </p:nvSpPr>
        <p:spPr>
          <a:xfrm>
            <a:off x="5975927" y="2366902"/>
            <a:ext cx="5421746" cy="2862322"/>
          </a:xfrm>
          <a:prstGeom prst="rect">
            <a:avLst/>
          </a:prstGeom>
          <a:noFill/>
        </p:spPr>
        <p:txBody>
          <a:bodyPr wrap="square" rtlCol="0">
            <a:spAutoFit/>
          </a:bodyPr>
          <a:lstStyle/>
          <a:p>
            <a:r>
              <a:rPr lang="en-US" dirty="0" smtClean="0"/>
              <a:t>Zimbabwe is a </a:t>
            </a:r>
            <a:r>
              <a:rPr lang="en-US" dirty="0" smtClean="0"/>
              <a:t>large country with many different areas. In a big city, like Harare (the capital), people will most often shop at markets for their food. However, when you travel outside of large cities, more people will be growing their own food.  Even more people will grow some food and buy certain products at the markets as well.  Some people in small communities have to walk for hours to get to a market to buy things. </a:t>
            </a:r>
            <a:endParaRPr lang="en-US" dirty="0" smtClean="0"/>
          </a:p>
        </p:txBody>
      </p:sp>
      <p:sp>
        <p:nvSpPr>
          <p:cNvPr id="3" name="TextBox 2"/>
          <p:cNvSpPr txBox="1"/>
          <p:nvPr/>
        </p:nvSpPr>
        <p:spPr>
          <a:xfrm>
            <a:off x="5975927" y="5350678"/>
            <a:ext cx="5310909" cy="646331"/>
          </a:xfrm>
          <a:prstGeom prst="rect">
            <a:avLst/>
          </a:prstGeom>
          <a:noFill/>
        </p:spPr>
        <p:txBody>
          <a:bodyPr wrap="square" rtlCol="0">
            <a:spAutoFit/>
          </a:bodyPr>
          <a:lstStyle/>
          <a:p>
            <a:r>
              <a:rPr lang="en-US" b="1" dirty="0"/>
              <a:t>How far </a:t>
            </a:r>
            <a:r>
              <a:rPr lang="en-US" b="1" dirty="0" smtClean="0"/>
              <a:t>from your home is the supermarket?</a:t>
            </a:r>
          </a:p>
          <a:p>
            <a:r>
              <a:rPr lang="en-US" b="1" dirty="0" smtClean="0"/>
              <a:t>How </a:t>
            </a:r>
            <a:r>
              <a:rPr lang="en-US" b="1" dirty="0"/>
              <a:t>often do </a:t>
            </a:r>
            <a:r>
              <a:rPr lang="en-US" b="1" dirty="0" smtClean="0"/>
              <a:t>you go </a:t>
            </a:r>
            <a:r>
              <a:rPr lang="en-US" b="1" dirty="0"/>
              <a:t>to </a:t>
            </a:r>
            <a:r>
              <a:rPr lang="en-US" b="1" dirty="0" smtClean="0"/>
              <a:t>a farm for food</a:t>
            </a:r>
            <a:r>
              <a:rPr lang="en-US" b="1" dirty="0" smtClean="0"/>
              <a:t>?</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682" y="4143664"/>
            <a:ext cx="4132118" cy="2313986"/>
          </a:xfrm>
          <a:prstGeom prst="rect">
            <a:avLst/>
          </a:prstGeom>
        </p:spPr>
      </p:pic>
    </p:spTree>
    <p:extLst>
      <p:ext uri="{BB962C8B-B14F-4D97-AF65-F5344CB8AC3E}">
        <p14:creationId xmlns:p14="http://schemas.microsoft.com/office/powerpoint/2010/main" val="160853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74" y="1"/>
            <a:ext cx="10972800" cy="1265382"/>
          </a:xfrm>
        </p:spPr>
        <p:txBody>
          <a:bodyPr/>
          <a:lstStyle/>
          <a:p>
            <a:r>
              <a:rPr lang="en-US" dirty="0" smtClean="0"/>
              <a:t>What food would you buy in </a:t>
            </a:r>
            <a:r>
              <a:rPr lang="en-US" dirty="0" smtClean="0"/>
              <a:t>Zimbabwe?</a:t>
            </a:r>
            <a:endParaRPr lang="en-US" dirty="0"/>
          </a:p>
        </p:txBody>
      </p:sp>
      <p:sp>
        <p:nvSpPr>
          <p:cNvPr id="6" name="TextBox 5"/>
          <p:cNvSpPr txBox="1"/>
          <p:nvPr/>
        </p:nvSpPr>
        <p:spPr>
          <a:xfrm>
            <a:off x="1571191" y="1681156"/>
            <a:ext cx="2991861" cy="1754326"/>
          </a:xfrm>
          <a:prstGeom prst="rect">
            <a:avLst/>
          </a:prstGeom>
          <a:noFill/>
        </p:spPr>
        <p:txBody>
          <a:bodyPr wrap="square" rtlCol="0">
            <a:spAutoFit/>
          </a:bodyPr>
          <a:lstStyle/>
          <a:p>
            <a:r>
              <a:rPr lang="en-US" dirty="0" smtClean="0"/>
              <a:t>Nice try! Although you could get rice at a supermarket, it is not a primary type of grain. Zimbabwe isn’t wet enough to grow it.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4918" y="1212077"/>
            <a:ext cx="2991861" cy="2243896"/>
          </a:xfrm>
        </p:spPr>
      </p:pic>
      <p:sp>
        <p:nvSpPr>
          <p:cNvPr id="7" name="TextBox 6"/>
          <p:cNvSpPr txBox="1"/>
          <p:nvPr/>
        </p:nvSpPr>
        <p:spPr>
          <a:xfrm>
            <a:off x="6942137" y="1681155"/>
            <a:ext cx="2991861" cy="1477328"/>
          </a:xfrm>
          <a:prstGeom prst="rect">
            <a:avLst/>
          </a:prstGeom>
          <a:noFill/>
        </p:spPr>
        <p:txBody>
          <a:bodyPr wrap="square" rtlCol="0">
            <a:spAutoFit/>
          </a:bodyPr>
          <a:lstStyle/>
          <a:p>
            <a:r>
              <a:rPr lang="en-US" dirty="0" smtClean="0"/>
              <a:t>Nope! It would be rare for local people to have ever tried maple syrup. It would be available in large cities. </a:t>
            </a:r>
            <a:endParaRPr lang="en-US" dirty="0"/>
          </a:p>
        </p:txBody>
      </p:sp>
      <p:sp>
        <p:nvSpPr>
          <p:cNvPr id="8" name="TextBox 7"/>
          <p:cNvSpPr txBox="1"/>
          <p:nvPr/>
        </p:nvSpPr>
        <p:spPr>
          <a:xfrm>
            <a:off x="6766645" y="3950644"/>
            <a:ext cx="2991861" cy="2031325"/>
          </a:xfrm>
          <a:prstGeom prst="rect">
            <a:avLst/>
          </a:prstGeom>
          <a:noFill/>
        </p:spPr>
        <p:txBody>
          <a:bodyPr wrap="square" rtlCol="0">
            <a:spAutoFit/>
          </a:bodyPr>
          <a:lstStyle/>
          <a:p>
            <a:r>
              <a:rPr lang="en-US" dirty="0" smtClean="0"/>
              <a:t>Zimbabwe is landlocked (does not touch any oceans). Therefore, apart from some fish in rivers and lakes, it is not a main food for people in Zimbabwe.</a:t>
            </a:r>
            <a:endParaRPr lang="en-US" dirty="0"/>
          </a:p>
        </p:txBody>
      </p:sp>
      <p:sp>
        <p:nvSpPr>
          <p:cNvPr id="9" name="TextBox 8"/>
          <p:cNvSpPr txBox="1"/>
          <p:nvPr/>
        </p:nvSpPr>
        <p:spPr>
          <a:xfrm>
            <a:off x="1571191" y="4327373"/>
            <a:ext cx="2991861" cy="1477328"/>
          </a:xfrm>
          <a:prstGeom prst="rect">
            <a:avLst/>
          </a:prstGeom>
          <a:noFill/>
        </p:spPr>
        <p:txBody>
          <a:bodyPr wrap="square" rtlCol="0">
            <a:spAutoFit/>
          </a:bodyPr>
          <a:lstStyle/>
          <a:p>
            <a:r>
              <a:rPr lang="en-US" dirty="0" smtClean="0"/>
              <a:t>BINGO! With it’s warm weather, papaya </a:t>
            </a:r>
            <a:r>
              <a:rPr lang="en-US" dirty="0" smtClean="0"/>
              <a:t>grows easily and many people enjoy eating this delicious fruit.</a:t>
            </a:r>
            <a:endParaRPr lang="en-US" dirty="0"/>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41" y="3679569"/>
            <a:ext cx="2991861" cy="2243896"/>
          </a:xfrm>
          <a:prstGeom prst="rect">
            <a:avLst/>
          </a:prstGeom>
        </p:spPr>
      </p:pic>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973" y="1168607"/>
            <a:ext cx="3086533" cy="2243896"/>
          </a:xfrm>
          <a:prstGeom prst="rect">
            <a:avLst/>
          </a:prstGeom>
        </p:spPr>
      </p:pic>
      <p:pic>
        <p:nvPicPr>
          <p:cNvPr id="12"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1221" y="3650166"/>
            <a:ext cx="3097285" cy="2243896"/>
          </a:xfrm>
          <a:prstGeom prst="rect">
            <a:avLst/>
          </a:prstGeom>
        </p:spPr>
      </p:pic>
      <p:sp>
        <p:nvSpPr>
          <p:cNvPr id="13" name="TextBox 12"/>
          <p:cNvSpPr txBox="1"/>
          <p:nvPr/>
        </p:nvSpPr>
        <p:spPr>
          <a:xfrm>
            <a:off x="4563052" y="2105889"/>
            <a:ext cx="1126548" cy="369332"/>
          </a:xfrm>
          <a:prstGeom prst="rect">
            <a:avLst/>
          </a:prstGeom>
          <a:noFill/>
        </p:spPr>
        <p:txBody>
          <a:bodyPr wrap="square" rtlCol="0">
            <a:spAutoFit/>
          </a:bodyPr>
          <a:lstStyle/>
          <a:p>
            <a:r>
              <a:rPr lang="en-US" dirty="0">
                <a:sym typeface="Wingdings" panose="05000000000000000000" pitchFamily="2" charset="2"/>
              </a:rPr>
              <a:t> </a:t>
            </a:r>
            <a:r>
              <a:rPr lang="en-US" dirty="0" smtClean="0"/>
              <a:t>Rice</a:t>
            </a:r>
            <a:endParaRPr lang="en-US" dirty="0"/>
          </a:p>
        </p:txBody>
      </p:sp>
      <p:sp>
        <p:nvSpPr>
          <p:cNvPr id="14" name="TextBox 13"/>
          <p:cNvSpPr txBox="1"/>
          <p:nvPr/>
        </p:nvSpPr>
        <p:spPr>
          <a:xfrm>
            <a:off x="10017269" y="2202665"/>
            <a:ext cx="1380403" cy="646331"/>
          </a:xfrm>
          <a:prstGeom prst="rect">
            <a:avLst/>
          </a:prstGeom>
          <a:noFill/>
        </p:spPr>
        <p:txBody>
          <a:bodyPr wrap="square" rtlCol="0">
            <a:spAutoFit/>
          </a:bodyPr>
          <a:lstStyle/>
          <a:p>
            <a:r>
              <a:rPr lang="en-US" dirty="0">
                <a:sym typeface="Wingdings" panose="05000000000000000000" pitchFamily="2" charset="2"/>
              </a:rPr>
              <a:t></a:t>
            </a:r>
            <a:r>
              <a:rPr lang="en-US" dirty="0" smtClean="0"/>
              <a:t> Maple Syrup</a:t>
            </a:r>
            <a:endParaRPr lang="en-US" dirty="0"/>
          </a:p>
        </p:txBody>
      </p:sp>
      <p:sp>
        <p:nvSpPr>
          <p:cNvPr id="15" name="TextBox 14"/>
          <p:cNvSpPr txBox="1"/>
          <p:nvPr/>
        </p:nvSpPr>
        <p:spPr>
          <a:xfrm>
            <a:off x="4564351" y="4587448"/>
            <a:ext cx="1466994" cy="369332"/>
          </a:xfrm>
          <a:prstGeom prst="rect">
            <a:avLst/>
          </a:prstGeom>
          <a:noFill/>
        </p:spPr>
        <p:txBody>
          <a:bodyPr wrap="square" rtlCol="0">
            <a:spAutoFit/>
          </a:bodyPr>
          <a:lstStyle/>
          <a:p>
            <a:r>
              <a:rPr lang="en-US" dirty="0">
                <a:sym typeface="Wingdings" panose="05000000000000000000" pitchFamily="2" charset="2"/>
              </a:rPr>
              <a:t></a:t>
            </a:r>
            <a:r>
              <a:rPr lang="en-US" dirty="0" smtClean="0"/>
              <a:t> Papaya</a:t>
            </a:r>
            <a:endParaRPr lang="en-US" dirty="0"/>
          </a:p>
        </p:txBody>
      </p:sp>
      <p:sp>
        <p:nvSpPr>
          <p:cNvPr id="16" name="TextBox 15"/>
          <p:cNvSpPr txBox="1"/>
          <p:nvPr/>
        </p:nvSpPr>
        <p:spPr>
          <a:xfrm>
            <a:off x="9860105" y="4587448"/>
            <a:ext cx="1399021" cy="369332"/>
          </a:xfrm>
          <a:prstGeom prst="rect">
            <a:avLst/>
          </a:prstGeom>
          <a:noFill/>
        </p:spPr>
        <p:txBody>
          <a:bodyPr wrap="square" rtlCol="0">
            <a:spAutoFit/>
          </a:bodyPr>
          <a:lstStyle/>
          <a:p>
            <a:r>
              <a:rPr lang="en-US" dirty="0" smtClean="0">
                <a:sym typeface="Wingdings" panose="05000000000000000000" pitchFamily="2" charset="2"/>
              </a:rPr>
              <a:t> Fish</a:t>
            </a:r>
            <a:endParaRPr lang="en-US" dirty="0"/>
          </a:p>
        </p:txBody>
      </p:sp>
    </p:spTree>
    <p:extLst>
      <p:ext uri="{BB962C8B-B14F-4D97-AF65-F5344CB8AC3E}">
        <p14:creationId xmlns:p14="http://schemas.microsoft.com/office/powerpoint/2010/main" val="97459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nodeType="clickEffect">
                                  <p:stCondLst>
                                    <p:cond delay="0"/>
                                  </p:stCondLst>
                                  <p:childTnLst>
                                    <p:animEffect transition="out" filter="wheel(1)">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7" y="113403"/>
            <a:ext cx="8534400" cy="1507067"/>
          </a:xfrm>
        </p:spPr>
        <p:txBody>
          <a:bodyPr/>
          <a:lstStyle/>
          <a:p>
            <a:r>
              <a:rPr lang="en-US" dirty="0" smtClean="0"/>
              <a:t>That’s right! Papaya!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4041" y="1338839"/>
            <a:ext cx="3297380" cy="2318329"/>
          </a:xfrm>
        </p:spPr>
      </p:pic>
      <p:sp>
        <p:nvSpPr>
          <p:cNvPr id="5" name="TextBox 4"/>
          <p:cNvSpPr txBox="1"/>
          <p:nvPr/>
        </p:nvSpPr>
        <p:spPr>
          <a:xfrm>
            <a:off x="5948220" y="3323424"/>
            <a:ext cx="6096000" cy="461665"/>
          </a:xfrm>
          <a:prstGeom prst="rect">
            <a:avLst/>
          </a:prstGeom>
          <a:noFill/>
        </p:spPr>
        <p:txBody>
          <a:bodyPr wrap="square" rtlCol="0">
            <a:spAutoFit/>
          </a:bodyPr>
          <a:lstStyle/>
          <a:p>
            <a:r>
              <a:rPr lang="en-US" sz="2400" dirty="0" smtClean="0"/>
              <a:t>What </a:t>
            </a:r>
            <a:r>
              <a:rPr lang="en-US" sz="2400" dirty="0" smtClean="0"/>
              <a:t>else do people </a:t>
            </a:r>
            <a:r>
              <a:rPr lang="en-US" sz="2400" dirty="0" smtClean="0"/>
              <a:t>eat in Zimbabwe</a:t>
            </a:r>
            <a:r>
              <a:rPr lang="en-US" sz="2400" dirty="0" smtClean="0"/>
              <a:t>?</a:t>
            </a:r>
            <a:endParaRPr lang="en-US" sz="2400" dirty="0" smtClean="0"/>
          </a:p>
        </p:txBody>
      </p:sp>
      <p:sp>
        <p:nvSpPr>
          <p:cNvPr id="6" name="Rectangle 5"/>
          <p:cNvSpPr/>
          <p:nvPr/>
        </p:nvSpPr>
        <p:spPr>
          <a:xfrm>
            <a:off x="5948220" y="3854335"/>
            <a:ext cx="6096000" cy="1754326"/>
          </a:xfrm>
          <a:prstGeom prst="rect">
            <a:avLst/>
          </a:prstGeom>
        </p:spPr>
        <p:txBody>
          <a:bodyPr>
            <a:spAutoFit/>
          </a:bodyPr>
          <a:lstStyle/>
          <a:p>
            <a:r>
              <a:rPr lang="en-US" dirty="0" smtClean="0"/>
              <a:t>There are many different kinds of food that people in Zimbabwe can eat which is grown in their country. Some include: pumpkin, corn-on-the-cob, squash, mango, bananas, peas, carrots and sweet potatoes.</a:t>
            </a:r>
          </a:p>
          <a:p>
            <a:r>
              <a:rPr lang="en-US" dirty="0" smtClean="0"/>
              <a:t>Sweet potatoes is one of the main dishes eaten in Zimbabwe because it is both delicious and nutritious!</a:t>
            </a:r>
            <a:endParaRPr lang="en-US" dirty="0" smtClean="0"/>
          </a:p>
        </p:txBody>
      </p:sp>
      <p:sp>
        <p:nvSpPr>
          <p:cNvPr id="7" name="TextBox 6"/>
          <p:cNvSpPr txBox="1"/>
          <p:nvPr/>
        </p:nvSpPr>
        <p:spPr>
          <a:xfrm>
            <a:off x="5975927" y="1135714"/>
            <a:ext cx="5735782" cy="830997"/>
          </a:xfrm>
          <a:prstGeom prst="rect">
            <a:avLst/>
          </a:prstGeom>
          <a:noFill/>
        </p:spPr>
        <p:txBody>
          <a:bodyPr wrap="square" rtlCol="0">
            <a:spAutoFit/>
          </a:bodyPr>
          <a:lstStyle/>
          <a:p>
            <a:r>
              <a:rPr lang="en-US" sz="2400" dirty="0" smtClean="0"/>
              <a:t>Why </a:t>
            </a:r>
            <a:r>
              <a:rPr lang="en-US" sz="2400" dirty="0" smtClean="0"/>
              <a:t>would you buy papaya in Zimbabwe?</a:t>
            </a:r>
            <a:endParaRPr lang="en-US" sz="2400" dirty="0"/>
          </a:p>
        </p:txBody>
      </p:sp>
      <p:sp>
        <p:nvSpPr>
          <p:cNvPr id="8" name="TextBox 7"/>
          <p:cNvSpPr txBox="1"/>
          <p:nvPr/>
        </p:nvSpPr>
        <p:spPr>
          <a:xfrm>
            <a:off x="5975927" y="2123095"/>
            <a:ext cx="5421746" cy="1200329"/>
          </a:xfrm>
          <a:prstGeom prst="rect">
            <a:avLst/>
          </a:prstGeom>
          <a:noFill/>
        </p:spPr>
        <p:txBody>
          <a:bodyPr wrap="square" rtlCol="0">
            <a:spAutoFit/>
          </a:bodyPr>
          <a:lstStyle/>
          <a:p>
            <a:r>
              <a:rPr lang="en-US" dirty="0" smtClean="0"/>
              <a:t>Since the weather is warm, and there is plenty of space, many farmers will grow this food and sell it. People can then buy this food at markets. </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854" y="3451626"/>
            <a:ext cx="2210957" cy="1656084"/>
          </a:xfrm>
          <a:prstGeom prst="rect">
            <a:avLst/>
          </a:prstGeom>
          <a:noFill/>
          <a:ln>
            <a:no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69" y="3290662"/>
            <a:ext cx="1626849" cy="1576902"/>
          </a:xfrm>
          <a:prstGeom prst="rect">
            <a:avLst/>
          </a:prstGeom>
          <a:noFill/>
          <a:ln>
            <a:no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6643" y="3501931"/>
            <a:ext cx="2229284" cy="1483487"/>
          </a:xfrm>
          <a:prstGeom prst="rect">
            <a:avLst/>
          </a:prstGeom>
          <a:noFill/>
          <a:ln>
            <a:no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2044" y="4867564"/>
            <a:ext cx="2918101" cy="1941864"/>
          </a:xfrm>
          <a:prstGeom prst="rect">
            <a:avLst/>
          </a:prstGeom>
          <a:noFill/>
          <a:ln>
            <a:noFill/>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69" y="4867564"/>
            <a:ext cx="2352675" cy="1943100"/>
          </a:xfrm>
          <a:prstGeom prst="rect">
            <a:avLst/>
          </a:prstGeom>
          <a:noFill/>
          <a:ln>
            <a:noFill/>
          </a:ln>
        </p:spPr>
      </p:pic>
    </p:spTree>
    <p:extLst>
      <p:ext uri="{BB962C8B-B14F-4D97-AF65-F5344CB8AC3E}">
        <p14:creationId xmlns:p14="http://schemas.microsoft.com/office/powerpoint/2010/main" val="9761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
            <a:ext cx="10713461" cy="1265382"/>
          </a:xfrm>
        </p:spPr>
        <p:txBody>
          <a:bodyPr/>
          <a:lstStyle/>
          <a:p>
            <a:r>
              <a:rPr lang="en-US" dirty="0" smtClean="0"/>
              <a:t>What would you not buy in </a:t>
            </a:r>
            <a:r>
              <a:rPr lang="en-US" dirty="0" smtClean="0"/>
              <a:t>Zimbabwe?</a:t>
            </a:r>
            <a:endParaRPr lang="en-US" dirty="0"/>
          </a:p>
        </p:txBody>
      </p:sp>
      <p:sp>
        <p:nvSpPr>
          <p:cNvPr id="6" name="TextBox 5"/>
          <p:cNvSpPr txBox="1"/>
          <p:nvPr/>
        </p:nvSpPr>
        <p:spPr>
          <a:xfrm>
            <a:off x="1571191" y="1681156"/>
            <a:ext cx="2991861" cy="923330"/>
          </a:xfrm>
          <a:prstGeom prst="rect">
            <a:avLst/>
          </a:prstGeom>
          <a:noFill/>
        </p:spPr>
        <p:txBody>
          <a:bodyPr wrap="square" rtlCol="0">
            <a:spAutoFit/>
          </a:bodyPr>
          <a:lstStyle/>
          <a:p>
            <a:r>
              <a:rPr lang="en-US" dirty="0" smtClean="0"/>
              <a:t>Yes, they do eat and keep goats! They’re great for meat and milk!</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7499" y="1126836"/>
            <a:ext cx="2991861" cy="2314747"/>
          </a:xfrm>
        </p:spPr>
      </p:pic>
      <p:sp>
        <p:nvSpPr>
          <p:cNvPr id="7" name="TextBox 6"/>
          <p:cNvSpPr txBox="1"/>
          <p:nvPr/>
        </p:nvSpPr>
        <p:spPr>
          <a:xfrm>
            <a:off x="6719556" y="1629199"/>
            <a:ext cx="2991861" cy="1477328"/>
          </a:xfrm>
          <a:prstGeom prst="rect">
            <a:avLst/>
          </a:prstGeom>
          <a:noFill/>
        </p:spPr>
        <p:txBody>
          <a:bodyPr wrap="square" rtlCol="0">
            <a:spAutoFit/>
          </a:bodyPr>
          <a:lstStyle/>
          <a:p>
            <a:r>
              <a:rPr lang="en-US" dirty="0" smtClean="0"/>
              <a:t>Correct! </a:t>
            </a:r>
            <a:r>
              <a:rPr lang="en-US" dirty="0" smtClean="0"/>
              <a:t>Zimbabwe doesn’t have access to any ocean so it is rare for people to eat any type of food from the ocean.</a:t>
            </a:r>
            <a:endParaRPr lang="en-US" dirty="0"/>
          </a:p>
        </p:txBody>
      </p:sp>
      <p:sp>
        <p:nvSpPr>
          <p:cNvPr id="8" name="TextBox 7"/>
          <p:cNvSpPr txBox="1"/>
          <p:nvPr/>
        </p:nvSpPr>
        <p:spPr>
          <a:xfrm>
            <a:off x="6942136" y="4327374"/>
            <a:ext cx="2991861" cy="923330"/>
          </a:xfrm>
          <a:prstGeom prst="rect">
            <a:avLst/>
          </a:prstGeom>
          <a:noFill/>
        </p:spPr>
        <p:txBody>
          <a:bodyPr wrap="square" rtlCol="0">
            <a:spAutoFit/>
          </a:bodyPr>
          <a:lstStyle/>
          <a:p>
            <a:r>
              <a:rPr lang="en-US" dirty="0" smtClean="0"/>
              <a:t>Chicken is a very popular meat in </a:t>
            </a:r>
            <a:r>
              <a:rPr lang="en-US" dirty="0" smtClean="0"/>
              <a:t>Zimbabwe! They also give people eggs!</a:t>
            </a:r>
            <a:endParaRPr lang="en-US" dirty="0"/>
          </a:p>
        </p:txBody>
      </p:sp>
      <p:sp>
        <p:nvSpPr>
          <p:cNvPr id="9" name="TextBox 8"/>
          <p:cNvSpPr txBox="1"/>
          <p:nvPr/>
        </p:nvSpPr>
        <p:spPr>
          <a:xfrm>
            <a:off x="1530129" y="4327374"/>
            <a:ext cx="2991861" cy="1200329"/>
          </a:xfrm>
          <a:prstGeom prst="rect">
            <a:avLst/>
          </a:prstGeom>
          <a:noFill/>
        </p:spPr>
        <p:txBody>
          <a:bodyPr wrap="square" rtlCol="0">
            <a:spAutoFit/>
          </a:bodyPr>
          <a:lstStyle/>
          <a:p>
            <a:r>
              <a:rPr lang="en-US" dirty="0" smtClean="0"/>
              <a:t>Soya sauce is everywhere! It’s a great addition to rice! Don’t add too much!</a:t>
            </a:r>
            <a:endParaRPr lang="en-US" dirty="0"/>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864" y="3776640"/>
            <a:ext cx="3217982" cy="1990947"/>
          </a:xfrm>
          <a:prstGeom prst="rect">
            <a:avLst/>
          </a:prstGeom>
        </p:spPr>
      </p:pic>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6990" y="1209200"/>
            <a:ext cx="3217353" cy="2232383"/>
          </a:xfrm>
          <a:prstGeom prst="rect">
            <a:avLst/>
          </a:prstGeom>
        </p:spPr>
      </p:pic>
      <p:pic>
        <p:nvPicPr>
          <p:cNvPr id="12"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5186" y="3776640"/>
            <a:ext cx="3097865" cy="1990947"/>
          </a:xfrm>
          <a:prstGeom prst="rect">
            <a:avLst/>
          </a:prstGeom>
        </p:spPr>
      </p:pic>
      <p:sp>
        <p:nvSpPr>
          <p:cNvPr id="13" name="TextBox 12"/>
          <p:cNvSpPr txBox="1"/>
          <p:nvPr/>
        </p:nvSpPr>
        <p:spPr>
          <a:xfrm>
            <a:off x="4563052" y="2096653"/>
            <a:ext cx="1459057" cy="369332"/>
          </a:xfrm>
          <a:prstGeom prst="rect">
            <a:avLst/>
          </a:prstGeom>
          <a:noFill/>
        </p:spPr>
        <p:txBody>
          <a:bodyPr wrap="square" rtlCol="0">
            <a:spAutoFit/>
          </a:bodyPr>
          <a:lstStyle/>
          <a:p>
            <a:r>
              <a:rPr lang="en-US" dirty="0" smtClean="0">
                <a:sym typeface="Wingdings" panose="05000000000000000000" pitchFamily="2" charset="2"/>
              </a:rPr>
              <a:t> Goats</a:t>
            </a:r>
            <a:endParaRPr lang="en-US" dirty="0"/>
          </a:p>
        </p:txBody>
      </p:sp>
      <p:sp>
        <p:nvSpPr>
          <p:cNvPr id="14" name="TextBox 13"/>
          <p:cNvSpPr txBox="1"/>
          <p:nvPr/>
        </p:nvSpPr>
        <p:spPr>
          <a:xfrm>
            <a:off x="10017270" y="2202665"/>
            <a:ext cx="1126548" cy="369332"/>
          </a:xfrm>
          <a:prstGeom prst="rect">
            <a:avLst/>
          </a:prstGeom>
          <a:noFill/>
        </p:spPr>
        <p:txBody>
          <a:bodyPr wrap="square" rtlCol="0">
            <a:spAutoFit/>
          </a:bodyPr>
          <a:lstStyle/>
          <a:p>
            <a:r>
              <a:rPr lang="en-US" dirty="0">
                <a:sym typeface="Wingdings" panose="05000000000000000000" pitchFamily="2" charset="2"/>
              </a:rPr>
              <a:t> </a:t>
            </a:r>
            <a:r>
              <a:rPr lang="en-US" dirty="0" smtClean="0"/>
              <a:t>Seal</a:t>
            </a:r>
            <a:endParaRPr lang="en-US" dirty="0"/>
          </a:p>
        </p:txBody>
      </p:sp>
      <p:sp>
        <p:nvSpPr>
          <p:cNvPr id="15" name="TextBox 14"/>
          <p:cNvSpPr txBox="1"/>
          <p:nvPr/>
        </p:nvSpPr>
        <p:spPr>
          <a:xfrm>
            <a:off x="4564351" y="4587448"/>
            <a:ext cx="1346922" cy="646331"/>
          </a:xfrm>
          <a:prstGeom prst="rect">
            <a:avLst/>
          </a:prstGeom>
          <a:noFill/>
        </p:spPr>
        <p:txBody>
          <a:bodyPr wrap="square" rtlCol="0">
            <a:spAutoFit/>
          </a:bodyPr>
          <a:lstStyle/>
          <a:p>
            <a:r>
              <a:rPr lang="en-US" dirty="0">
                <a:sym typeface="Wingdings" panose="05000000000000000000" pitchFamily="2" charset="2"/>
              </a:rPr>
              <a:t> </a:t>
            </a:r>
            <a:r>
              <a:rPr lang="en-US" dirty="0" smtClean="0"/>
              <a:t>Sweet Potatoes</a:t>
            </a:r>
            <a:endParaRPr lang="en-US" dirty="0"/>
          </a:p>
        </p:txBody>
      </p:sp>
      <p:sp>
        <p:nvSpPr>
          <p:cNvPr id="16" name="TextBox 15"/>
          <p:cNvSpPr txBox="1"/>
          <p:nvPr/>
        </p:nvSpPr>
        <p:spPr>
          <a:xfrm>
            <a:off x="9995331" y="5233779"/>
            <a:ext cx="1399021" cy="369332"/>
          </a:xfrm>
          <a:prstGeom prst="rect">
            <a:avLst/>
          </a:prstGeom>
          <a:noFill/>
        </p:spPr>
        <p:txBody>
          <a:bodyPr wrap="square" rtlCol="0">
            <a:spAutoFit/>
          </a:bodyPr>
          <a:lstStyle/>
          <a:p>
            <a:r>
              <a:rPr lang="en-US" dirty="0">
                <a:sym typeface="Wingdings" panose="05000000000000000000" pitchFamily="2" charset="2"/>
              </a:rPr>
              <a:t> </a:t>
            </a:r>
            <a:r>
              <a:rPr lang="en-US" dirty="0" smtClean="0"/>
              <a:t>Chicken</a:t>
            </a:r>
            <a:endParaRPr lang="en-US" dirty="0"/>
          </a:p>
        </p:txBody>
      </p:sp>
    </p:spTree>
    <p:extLst>
      <p:ext uri="{BB962C8B-B14F-4D97-AF65-F5344CB8AC3E}">
        <p14:creationId xmlns:p14="http://schemas.microsoft.com/office/powerpoint/2010/main" val="28079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10"/>
                                        </p:tgtEl>
                                        <p:attrNameLst>
                                          <p:attrName>ppt_w</p:attrName>
                                        </p:attrNameLst>
                                      </p:cBhvr>
                                      <p:tavLst>
                                        <p:tav tm="0">
                                          <p:val>
                                            <p:strVal val="ppt_w"/>
                                          </p:val>
                                        </p:tav>
                                        <p:tav tm="100000">
                                          <p:val>
                                            <p:fltVal val="0"/>
                                          </p:val>
                                        </p:tav>
                                      </p:tavLst>
                                    </p:anim>
                                    <p:anim calcmode="lin" valueType="num">
                                      <p:cBhvr>
                                        <p:cTn id="14" dur="1000"/>
                                        <p:tgtEl>
                                          <p:spTgt spid="10"/>
                                        </p:tgtEl>
                                        <p:attrNameLst>
                                          <p:attrName>ppt_h</p:attrName>
                                        </p:attrNameLst>
                                      </p:cBhvr>
                                      <p:tavLst>
                                        <p:tav tm="0">
                                          <p:val>
                                            <p:strVal val="ppt_h"/>
                                          </p:val>
                                        </p:tav>
                                        <p:tav tm="100000">
                                          <p:val>
                                            <p:fltVal val="0"/>
                                          </p:val>
                                        </p:tav>
                                      </p:tavLst>
                                    </p:anim>
                                    <p:anim calcmode="lin" valueType="num">
                                      <p:cBhvr>
                                        <p:cTn id="15" dur="1000"/>
                                        <p:tgtEl>
                                          <p:spTgt spid="10"/>
                                        </p:tgtEl>
                                        <p:attrNameLst>
                                          <p:attrName>style.rotation</p:attrName>
                                        </p:attrNameLst>
                                      </p:cBhvr>
                                      <p:tavLst>
                                        <p:tav tm="0">
                                          <p:val>
                                            <p:fltVal val="0"/>
                                          </p:val>
                                        </p:tav>
                                        <p:tav tm="100000">
                                          <p:val>
                                            <p:fltVal val="90"/>
                                          </p:val>
                                        </p:tav>
                                      </p:tavLst>
                                    </p:anim>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5" presetClass="exit" presetSubtype="0" fill="hold" nodeType="clickEffect">
                                  <p:stCondLst>
                                    <p:cond delay="0"/>
                                  </p:stCondLst>
                                  <p:childTnLst>
                                    <p:animEffect transition="out" filter="fade">
                                      <p:cBhvr>
                                        <p:cTn id="21" dur="2000"/>
                                        <p:tgtEl>
                                          <p:spTgt spid="12"/>
                                        </p:tgtEl>
                                      </p:cBhvr>
                                    </p:animEffect>
                                    <p:anim calcmode="lin" valueType="num">
                                      <p:cBhvr>
                                        <p:cTn id="22"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2"/>
                                        </p:tgtEl>
                                        <p:attrNameLst>
                                          <p:attrName>ppt_h</p:attrName>
                                        </p:attrNameLst>
                                      </p:cBhvr>
                                      <p:tavLst>
                                        <p:tav tm="0">
                                          <p:val>
                                            <p:strVal val="ppt_h"/>
                                          </p:val>
                                        </p:tav>
                                        <p:tav tm="100000">
                                          <p:val>
                                            <p:strVal val="ppt_h"/>
                                          </p:val>
                                        </p:tav>
                                      </p:tavLst>
                                    </p:anim>
                                    <p:set>
                                      <p:cBhvr>
                                        <p:cTn id="24"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0" y="303260"/>
            <a:ext cx="8534400" cy="1507067"/>
          </a:xfrm>
        </p:spPr>
        <p:txBody>
          <a:bodyPr/>
          <a:lstStyle/>
          <a:p>
            <a:r>
              <a:rPr lang="en-US" dirty="0" smtClean="0"/>
              <a:t>Seal? Why Not?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0868" y="1795480"/>
            <a:ext cx="3418152" cy="3557986"/>
          </a:xfrm>
        </p:spPr>
      </p:pic>
      <p:sp>
        <p:nvSpPr>
          <p:cNvPr id="7" name="TextBox 6"/>
          <p:cNvSpPr txBox="1"/>
          <p:nvPr/>
        </p:nvSpPr>
        <p:spPr>
          <a:xfrm>
            <a:off x="5170384" y="1535905"/>
            <a:ext cx="5735782" cy="461665"/>
          </a:xfrm>
          <a:prstGeom prst="rect">
            <a:avLst/>
          </a:prstGeom>
          <a:noFill/>
        </p:spPr>
        <p:txBody>
          <a:bodyPr wrap="square" rtlCol="0">
            <a:spAutoFit/>
          </a:bodyPr>
          <a:lstStyle/>
          <a:p>
            <a:r>
              <a:rPr lang="en-US" sz="2400" dirty="0" smtClean="0"/>
              <a:t>Why would </a:t>
            </a:r>
            <a:r>
              <a:rPr lang="en-US" sz="2400" dirty="0" smtClean="0"/>
              <a:t>they </a:t>
            </a:r>
            <a:r>
              <a:rPr lang="en-US" sz="2400" dirty="0" smtClean="0"/>
              <a:t>not eat seal?</a:t>
            </a:r>
            <a:endParaRPr lang="en-US" sz="2400" dirty="0"/>
          </a:p>
        </p:txBody>
      </p:sp>
      <p:sp>
        <p:nvSpPr>
          <p:cNvPr id="8" name="TextBox 7"/>
          <p:cNvSpPr txBox="1"/>
          <p:nvPr/>
        </p:nvSpPr>
        <p:spPr>
          <a:xfrm>
            <a:off x="5170384" y="2254720"/>
            <a:ext cx="5421746" cy="3416320"/>
          </a:xfrm>
          <a:prstGeom prst="rect">
            <a:avLst/>
          </a:prstGeom>
          <a:noFill/>
        </p:spPr>
        <p:txBody>
          <a:bodyPr wrap="square" rtlCol="0">
            <a:spAutoFit/>
          </a:bodyPr>
          <a:lstStyle/>
          <a:p>
            <a:r>
              <a:rPr lang="en-US" dirty="0" smtClean="0"/>
              <a:t>Seals live along cool ocean coasts and are usually hunted for their fur. They are rarely eaten except by certain communities, like the Inuit who need to eat them to survive!</a:t>
            </a:r>
          </a:p>
          <a:p>
            <a:endParaRPr lang="en-US" dirty="0"/>
          </a:p>
          <a:p>
            <a:r>
              <a:rPr lang="en-US" dirty="0" smtClean="0"/>
              <a:t>Many animals </a:t>
            </a:r>
            <a:r>
              <a:rPr lang="en-US" dirty="0" smtClean="0"/>
              <a:t>around the world aren’t </a:t>
            </a:r>
            <a:r>
              <a:rPr lang="en-US" dirty="0" smtClean="0"/>
              <a:t>consumed for their meat. </a:t>
            </a:r>
            <a:r>
              <a:rPr lang="en-US" dirty="0" smtClean="0"/>
              <a:t>In a place like Zimbabwe, where you can grow food, hunting of local animals for their meat is rare.</a:t>
            </a:r>
          </a:p>
          <a:p>
            <a:endParaRPr lang="en-US" dirty="0"/>
          </a:p>
          <a:p>
            <a:r>
              <a:rPr lang="en-US" dirty="0" smtClean="0"/>
              <a:t>Also, there are no seals in Zimbabwe! It doesn’t touch the ocean!</a:t>
            </a:r>
            <a:endParaRPr lang="en-US" dirty="0"/>
          </a:p>
        </p:txBody>
      </p:sp>
    </p:spTree>
    <p:extLst>
      <p:ext uri="{BB962C8B-B14F-4D97-AF65-F5344CB8AC3E}">
        <p14:creationId xmlns:p14="http://schemas.microsoft.com/office/powerpoint/2010/main" val="301824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Arctic Canada (the Inuit)</a:t>
            </a:r>
            <a:endParaRPr lang="en-US" sz="4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800" y="748145"/>
            <a:ext cx="4738255" cy="3657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455" y="1215284"/>
            <a:ext cx="5446644" cy="2723322"/>
          </a:xfrm>
          <a:prstGeom prst="rect">
            <a:avLst/>
          </a:prstGeom>
        </p:spPr>
      </p:pic>
    </p:spTree>
    <p:extLst>
      <p:ext uri="{BB962C8B-B14F-4D97-AF65-F5344CB8AC3E}">
        <p14:creationId xmlns:p14="http://schemas.microsoft.com/office/powerpoint/2010/main" val="3842721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3" y="74900"/>
            <a:ext cx="11998036" cy="1265382"/>
          </a:xfrm>
        </p:spPr>
        <p:txBody>
          <a:bodyPr>
            <a:normAutofit/>
          </a:bodyPr>
          <a:lstStyle/>
          <a:p>
            <a:r>
              <a:rPr lang="en-US" sz="2800" dirty="0" smtClean="0"/>
              <a:t>Which photo best </a:t>
            </a:r>
            <a:r>
              <a:rPr lang="en-US" sz="2800" dirty="0" smtClean="0"/>
              <a:t>shows temperature in arctic </a:t>
            </a:r>
            <a:r>
              <a:rPr lang="en-US" sz="2800" dirty="0" err="1" smtClean="0"/>
              <a:t>canada</a:t>
            </a:r>
            <a:r>
              <a:rPr lang="en-US" sz="2800" dirty="0" smtClean="0"/>
              <a:t>?</a:t>
            </a:r>
            <a:endParaRPr lang="en-US" sz="2800" dirty="0"/>
          </a:p>
        </p:txBody>
      </p:sp>
      <p:sp>
        <p:nvSpPr>
          <p:cNvPr id="6" name="TextBox 5"/>
          <p:cNvSpPr txBox="1"/>
          <p:nvPr/>
        </p:nvSpPr>
        <p:spPr>
          <a:xfrm>
            <a:off x="1291789" y="4524217"/>
            <a:ext cx="2991861" cy="1200329"/>
          </a:xfrm>
          <a:prstGeom prst="rect">
            <a:avLst/>
          </a:prstGeom>
          <a:noFill/>
        </p:spPr>
        <p:txBody>
          <a:bodyPr wrap="square" rtlCol="0">
            <a:spAutoFit/>
          </a:bodyPr>
          <a:lstStyle/>
          <a:p>
            <a:r>
              <a:rPr lang="en-US" dirty="0" smtClean="0"/>
              <a:t>It is rarely warm in the Arctic because of how close it is to the North Pole.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1789" y="1183367"/>
            <a:ext cx="3028494" cy="2232383"/>
          </a:xfrm>
        </p:spPr>
      </p:pic>
      <p:sp>
        <p:nvSpPr>
          <p:cNvPr id="7" name="TextBox 6"/>
          <p:cNvSpPr txBox="1"/>
          <p:nvPr/>
        </p:nvSpPr>
        <p:spPr>
          <a:xfrm>
            <a:off x="6942137" y="1681155"/>
            <a:ext cx="2991861" cy="1200329"/>
          </a:xfrm>
          <a:prstGeom prst="rect">
            <a:avLst/>
          </a:prstGeom>
          <a:noFill/>
        </p:spPr>
        <p:txBody>
          <a:bodyPr wrap="square" rtlCol="0">
            <a:spAutoFit/>
          </a:bodyPr>
          <a:lstStyle/>
          <a:p>
            <a:r>
              <a:rPr lang="en-US" dirty="0" smtClean="0"/>
              <a:t>Try again! It is often cool in the summer, but they still have quite cold nights.</a:t>
            </a:r>
            <a:endParaRPr lang="en-US" dirty="0"/>
          </a:p>
        </p:txBody>
      </p:sp>
      <p:sp>
        <p:nvSpPr>
          <p:cNvPr id="8" name="TextBox 7"/>
          <p:cNvSpPr txBox="1"/>
          <p:nvPr/>
        </p:nvSpPr>
        <p:spPr>
          <a:xfrm>
            <a:off x="6671973" y="4356615"/>
            <a:ext cx="2991861" cy="1200329"/>
          </a:xfrm>
          <a:prstGeom prst="rect">
            <a:avLst/>
          </a:prstGeom>
          <a:noFill/>
        </p:spPr>
        <p:txBody>
          <a:bodyPr wrap="square" rtlCol="0">
            <a:spAutoFit/>
          </a:bodyPr>
          <a:lstStyle/>
          <a:p>
            <a:r>
              <a:rPr lang="en-US" dirty="0" smtClean="0"/>
              <a:t>Nope! It is never very hot in the arctic! However, with climate change, temperatures are rising.</a:t>
            </a:r>
            <a:endParaRPr lang="en-US" dirty="0"/>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971" y="3888313"/>
            <a:ext cx="2991861" cy="2063940"/>
          </a:xfrm>
          <a:prstGeom prst="rect">
            <a:avLst/>
          </a:prstGeom>
        </p:spPr>
      </p:pic>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972" y="1183368"/>
            <a:ext cx="2991861" cy="2232382"/>
          </a:xfrm>
          <a:prstGeom prst="rect">
            <a:avLst/>
          </a:prstGeom>
        </p:spPr>
      </p:pic>
      <p:pic>
        <p:nvPicPr>
          <p:cNvPr id="12"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1789" y="3888312"/>
            <a:ext cx="2991861" cy="1991010"/>
          </a:xfrm>
          <a:prstGeom prst="rect">
            <a:avLst/>
          </a:prstGeom>
        </p:spPr>
      </p:pic>
      <p:sp>
        <p:nvSpPr>
          <p:cNvPr id="13" name="TextBox 12"/>
          <p:cNvSpPr txBox="1"/>
          <p:nvPr/>
        </p:nvSpPr>
        <p:spPr>
          <a:xfrm>
            <a:off x="4563051" y="2096653"/>
            <a:ext cx="1560658" cy="369332"/>
          </a:xfrm>
          <a:prstGeom prst="rect">
            <a:avLst/>
          </a:prstGeom>
          <a:noFill/>
        </p:spPr>
        <p:txBody>
          <a:bodyPr wrap="square" rtlCol="0">
            <a:spAutoFit/>
          </a:bodyPr>
          <a:lstStyle/>
          <a:p>
            <a:r>
              <a:rPr lang="en-US" dirty="0">
                <a:sym typeface="Wingdings" panose="05000000000000000000" pitchFamily="2" charset="2"/>
              </a:rPr>
              <a:t></a:t>
            </a:r>
            <a:r>
              <a:rPr lang="en-US" dirty="0" smtClean="0"/>
              <a:t> Freezing</a:t>
            </a:r>
            <a:endParaRPr lang="en-US" dirty="0"/>
          </a:p>
        </p:txBody>
      </p:sp>
      <p:sp>
        <p:nvSpPr>
          <p:cNvPr id="14" name="TextBox 13"/>
          <p:cNvSpPr txBox="1"/>
          <p:nvPr/>
        </p:nvSpPr>
        <p:spPr>
          <a:xfrm>
            <a:off x="9750569" y="2114893"/>
            <a:ext cx="1126548" cy="369332"/>
          </a:xfrm>
          <a:prstGeom prst="rect">
            <a:avLst/>
          </a:prstGeom>
          <a:noFill/>
        </p:spPr>
        <p:txBody>
          <a:bodyPr wrap="square" rtlCol="0">
            <a:spAutoFit/>
          </a:bodyPr>
          <a:lstStyle/>
          <a:p>
            <a:r>
              <a:rPr lang="en-US" dirty="0">
                <a:sym typeface="Wingdings" panose="05000000000000000000" pitchFamily="2" charset="2"/>
              </a:rPr>
              <a:t></a:t>
            </a:r>
            <a:r>
              <a:rPr lang="en-US" dirty="0" smtClean="0"/>
              <a:t> Cool</a:t>
            </a:r>
            <a:endParaRPr lang="en-US" dirty="0"/>
          </a:p>
        </p:txBody>
      </p:sp>
      <p:sp>
        <p:nvSpPr>
          <p:cNvPr id="15" name="TextBox 14"/>
          <p:cNvSpPr txBox="1"/>
          <p:nvPr/>
        </p:nvSpPr>
        <p:spPr>
          <a:xfrm>
            <a:off x="4564351" y="4587448"/>
            <a:ext cx="1346922" cy="369332"/>
          </a:xfrm>
          <a:prstGeom prst="rect">
            <a:avLst/>
          </a:prstGeom>
          <a:noFill/>
        </p:spPr>
        <p:txBody>
          <a:bodyPr wrap="square" rtlCol="0">
            <a:spAutoFit/>
          </a:bodyPr>
          <a:lstStyle/>
          <a:p>
            <a:r>
              <a:rPr lang="en-US" dirty="0">
                <a:sym typeface="Wingdings" panose="05000000000000000000" pitchFamily="2" charset="2"/>
              </a:rPr>
              <a:t></a:t>
            </a:r>
            <a:r>
              <a:rPr lang="en-US" dirty="0" smtClean="0"/>
              <a:t> Warm</a:t>
            </a:r>
            <a:endParaRPr lang="en-US" dirty="0"/>
          </a:p>
        </p:txBody>
      </p:sp>
      <p:sp>
        <p:nvSpPr>
          <p:cNvPr id="16" name="TextBox 15"/>
          <p:cNvSpPr txBox="1"/>
          <p:nvPr/>
        </p:nvSpPr>
        <p:spPr>
          <a:xfrm>
            <a:off x="9663834" y="4587447"/>
            <a:ext cx="1655185" cy="369332"/>
          </a:xfrm>
          <a:prstGeom prst="rect">
            <a:avLst/>
          </a:prstGeom>
          <a:noFill/>
        </p:spPr>
        <p:txBody>
          <a:bodyPr wrap="square" rtlCol="0">
            <a:spAutoFit/>
          </a:bodyPr>
          <a:lstStyle/>
          <a:p>
            <a:r>
              <a:rPr lang="en-US" dirty="0">
                <a:sym typeface="Wingdings" panose="05000000000000000000" pitchFamily="2" charset="2"/>
              </a:rPr>
              <a:t></a:t>
            </a:r>
            <a:r>
              <a:rPr lang="en-US" dirty="0" smtClean="0"/>
              <a:t> VERY HOT!</a:t>
            </a:r>
            <a:endParaRPr lang="en-US" dirty="0"/>
          </a:p>
        </p:txBody>
      </p:sp>
    </p:spTree>
    <p:extLst>
      <p:ext uri="{BB962C8B-B14F-4D97-AF65-F5344CB8AC3E}">
        <p14:creationId xmlns:p14="http://schemas.microsoft.com/office/powerpoint/2010/main" val="335399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 calcmode="lin" valueType="num">
                                      <p:cBhvr>
                                        <p:cTn id="8" dur="1000"/>
                                        <p:tgtEl>
                                          <p:spTgt spid="10"/>
                                        </p:tgtEl>
                                        <p:attrNameLst>
                                          <p:attrName>style.rotation</p:attrName>
                                        </p:attrNameLst>
                                      </p:cBhvr>
                                      <p:tavLst>
                                        <p:tav tm="0">
                                          <p:val>
                                            <p:fltVal val="0"/>
                                          </p:val>
                                        </p:tav>
                                        <p:tav tm="100000">
                                          <p:val>
                                            <p:fltVal val="90"/>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0" y="303260"/>
            <a:ext cx="8534400" cy="1507067"/>
          </a:xfrm>
        </p:spPr>
        <p:txBody>
          <a:bodyPr/>
          <a:lstStyle/>
          <a:p>
            <a:r>
              <a:rPr lang="en-US" dirty="0" smtClean="0"/>
              <a:t>BRRRR! It’s cold in here!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820" y="2116829"/>
            <a:ext cx="5346700" cy="3167736"/>
          </a:xfrm>
        </p:spPr>
      </p:pic>
      <p:sp>
        <p:nvSpPr>
          <p:cNvPr id="5" name="TextBox 4"/>
          <p:cNvSpPr txBox="1"/>
          <p:nvPr/>
        </p:nvSpPr>
        <p:spPr>
          <a:xfrm>
            <a:off x="5975927" y="3877421"/>
            <a:ext cx="5994400" cy="461665"/>
          </a:xfrm>
          <a:prstGeom prst="rect">
            <a:avLst/>
          </a:prstGeom>
          <a:noFill/>
        </p:spPr>
        <p:txBody>
          <a:bodyPr wrap="square" rtlCol="0">
            <a:spAutoFit/>
          </a:bodyPr>
          <a:lstStyle/>
          <a:p>
            <a:r>
              <a:rPr lang="en-US" sz="2400" dirty="0" smtClean="0"/>
              <a:t>Why is temperature important to food?</a:t>
            </a:r>
          </a:p>
        </p:txBody>
      </p:sp>
      <p:sp>
        <p:nvSpPr>
          <p:cNvPr id="6" name="Rectangle 5"/>
          <p:cNvSpPr/>
          <p:nvPr/>
        </p:nvSpPr>
        <p:spPr>
          <a:xfrm>
            <a:off x="5975927" y="4318681"/>
            <a:ext cx="6096000" cy="1477328"/>
          </a:xfrm>
          <a:prstGeom prst="rect">
            <a:avLst/>
          </a:prstGeom>
        </p:spPr>
        <p:txBody>
          <a:bodyPr>
            <a:spAutoFit/>
          </a:bodyPr>
          <a:lstStyle/>
          <a:p>
            <a:r>
              <a:rPr lang="en-US" dirty="0"/>
              <a:t>Temperature helps decide what </a:t>
            </a:r>
            <a:r>
              <a:rPr lang="en-US" dirty="0" smtClean="0"/>
              <a:t>food can be grown (farms) in one area. With </a:t>
            </a:r>
            <a:r>
              <a:rPr lang="en-US" dirty="0" smtClean="0"/>
              <a:t>freezing </a:t>
            </a:r>
            <a:r>
              <a:rPr lang="en-US" dirty="0" smtClean="0"/>
              <a:t>temperatures, it is </a:t>
            </a:r>
            <a:r>
              <a:rPr lang="en-US" dirty="0" smtClean="0"/>
              <a:t>impossible </a:t>
            </a:r>
            <a:r>
              <a:rPr lang="en-US" dirty="0" smtClean="0"/>
              <a:t>to grow </a:t>
            </a:r>
            <a:r>
              <a:rPr lang="en-US" dirty="0" smtClean="0"/>
              <a:t>food since there is a permafrost (frozen soil, even in summer). Therefore, you will rarely see many plants except for some small brush.</a:t>
            </a:r>
            <a:endParaRPr lang="en-US" dirty="0" smtClean="0"/>
          </a:p>
        </p:txBody>
      </p:sp>
      <p:sp>
        <p:nvSpPr>
          <p:cNvPr id="7" name="TextBox 6"/>
          <p:cNvSpPr txBox="1"/>
          <p:nvPr/>
        </p:nvSpPr>
        <p:spPr>
          <a:xfrm>
            <a:off x="5975927" y="1535905"/>
            <a:ext cx="5735782" cy="461665"/>
          </a:xfrm>
          <a:prstGeom prst="rect">
            <a:avLst/>
          </a:prstGeom>
          <a:noFill/>
        </p:spPr>
        <p:txBody>
          <a:bodyPr wrap="square" rtlCol="0">
            <a:spAutoFit/>
          </a:bodyPr>
          <a:lstStyle/>
          <a:p>
            <a:r>
              <a:rPr lang="en-US" sz="2400" dirty="0" smtClean="0"/>
              <a:t>Why is </a:t>
            </a:r>
            <a:r>
              <a:rPr lang="en-US" sz="2400" dirty="0" smtClean="0"/>
              <a:t>Arctic Canada cold?</a:t>
            </a:r>
            <a:endParaRPr lang="en-US" sz="2400" dirty="0"/>
          </a:p>
        </p:txBody>
      </p:sp>
      <p:sp>
        <p:nvSpPr>
          <p:cNvPr id="8" name="TextBox 7"/>
          <p:cNvSpPr txBox="1"/>
          <p:nvPr/>
        </p:nvSpPr>
        <p:spPr>
          <a:xfrm>
            <a:off x="5975927" y="2123095"/>
            <a:ext cx="5421746" cy="1754326"/>
          </a:xfrm>
          <a:prstGeom prst="rect">
            <a:avLst/>
          </a:prstGeom>
          <a:noFill/>
        </p:spPr>
        <p:txBody>
          <a:bodyPr wrap="square" rtlCol="0">
            <a:spAutoFit/>
          </a:bodyPr>
          <a:lstStyle/>
          <a:p>
            <a:r>
              <a:rPr lang="en-US" dirty="0" smtClean="0"/>
              <a:t>Arctic Canada, where the Inuit live, is very close to the North Pole. The closer you are to either of the poles (North or South), the colder </a:t>
            </a:r>
            <a:r>
              <a:rPr lang="en-US" dirty="0" smtClean="0"/>
              <a:t>it will be. For months at a time, they won’t even have sun for more than a couple of hours a day!</a:t>
            </a:r>
            <a:endParaRPr lang="en-US" dirty="0"/>
          </a:p>
        </p:txBody>
      </p:sp>
    </p:spTree>
    <p:extLst>
      <p:ext uri="{BB962C8B-B14F-4D97-AF65-F5344CB8AC3E}">
        <p14:creationId xmlns:p14="http://schemas.microsoft.com/office/powerpoint/2010/main" val="174974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3" y="1"/>
            <a:ext cx="12173527" cy="1265382"/>
          </a:xfrm>
        </p:spPr>
        <p:txBody>
          <a:bodyPr/>
          <a:lstStyle/>
          <a:p>
            <a:r>
              <a:rPr lang="en-US" dirty="0" smtClean="0"/>
              <a:t>Which photo best shows </a:t>
            </a:r>
            <a:r>
              <a:rPr lang="en-US" dirty="0" smtClean="0"/>
              <a:t>the Arctic’s land</a:t>
            </a:r>
            <a:r>
              <a:rPr lang="en-US" dirty="0" smtClean="0"/>
              <a:t>?</a:t>
            </a:r>
            <a:endParaRPr lang="en-US" dirty="0"/>
          </a:p>
        </p:txBody>
      </p:sp>
      <p:sp>
        <p:nvSpPr>
          <p:cNvPr id="6" name="TextBox 5"/>
          <p:cNvSpPr txBox="1"/>
          <p:nvPr/>
        </p:nvSpPr>
        <p:spPr>
          <a:xfrm>
            <a:off x="1571191" y="1681156"/>
            <a:ext cx="2991861" cy="1477328"/>
          </a:xfrm>
          <a:prstGeom prst="rect">
            <a:avLst/>
          </a:prstGeom>
          <a:noFill/>
        </p:spPr>
        <p:txBody>
          <a:bodyPr wrap="square" rtlCol="0">
            <a:spAutoFit/>
          </a:bodyPr>
          <a:lstStyle/>
          <a:p>
            <a:r>
              <a:rPr lang="en-US" dirty="0" smtClean="0"/>
              <a:t>Good guess! There are many snow covered mountains in the north, but most of the land is flat or made of sea ice.</a:t>
            </a:r>
            <a:endParaRPr lang="en-US" dirty="0"/>
          </a:p>
        </p:txBody>
      </p:sp>
      <p:sp>
        <p:nvSpPr>
          <p:cNvPr id="7" name="TextBox 6"/>
          <p:cNvSpPr txBox="1"/>
          <p:nvPr/>
        </p:nvSpPr>
        <p:spPr>
          <a:xfrm>
            <a:off x="6942137" y="1681155"/>
            <a:ext cx="2991861" cy="923330"/>
          </a:xfrm>
          <a:prstGeom prst="rect">
            <a:avLst/>
          </a:prstGeom>
          <a:noFill/>
        </p:spPr>
        <p:txBody>
          <a:bodyPr wrap="square" rtlCol="0">
            <a:spAutoFit/>
          </a:bodyPr>
          <a:lstStyle/>
          <a:p>
            <a:r>
              <a:rPr lang="en-US" dirty="0" smtClean="0"/>
              <a:t>Nope! </a:t>
            </a:r>
            <a:r>
              <a:rPr lang="en-US" dirty="0" smtClean="0"/>
              <a:t>It is much too cold to grow any food in the Arctic!</a:t>
            </a:r>
            <a:endParaRPr lang="en-US" dirty="0"/>
          </a:p>
        </p:txBody>
      </p:sp>
      <p:sp>
        <p:nvSpPr>
          <p:cNvPr id="8" name="TextBox 7"/>
          <p:cNvSpPr txBox="1"/>
          <p:nvPr/>
        </p:nvSpPr>
        <p:spPr>
          <a:xfrm>
            <a:off x="6942136" y="4327374"/>
            <a:ext cx="2991861" cy="1477328"/>
          </a:xfrm>
          <a:prstGeom prst="rect">
            <a:avLst/>
          </a:prstGeom>
          <a:noFill/>
        </p:spPr>
        <p:txBody>
          <a:bodyPr wrap="square" rtlCol="0">
            <a:spAutoFit/>
          </a:bodyPr>
          <a:lstStyle/>
          <a:p>
            <a:r>
              <a:rPr lang="en-US" dirty="0" smtClean="0"/>
              <a:t>In the Tundra, it is difficult for plants to grow because of the cold. Hong Kong is not cold, and it has a lot of plants!</a:t>
            </a:r>
            <a:endParaRPr lang="en-US" dirty="0"/>
          </a:p>
        </p:txBody>
      </p:sp>
      <p:sp>
        <p:nvSpPr>
          <p:cNvPr id="9" name="TextBox 8"/>
          <p:cNvSpPr txBox="1"/>
          <p:nvPr/>
        </p:nvSpPr>
        <p:spPr>
          <a:xfrm>
            <a:off x="1353888" y="4290577"/>
            <a:ext cx="2991861" cy="1200329"/>
          </a:xfrm>
          <a:prstGeom prst="rect">
            <a:avLst/>
          </a:prstGeom>
          <a:noFill/>
        </p:spPr>
        <p:txBody>
          <a:bodyPr wrap="square" rtlCol="0">
            <a:spAutoFit/>
          </a:bodyPr>
          <a:lstStyle/>
          <a:p>
            <a:r>
              <a:rPr lang="en-US" dirty="0" smtClean="0"/>
              <a:t>Nope! There are no wetlands as the water would be too cold for plants to grow! Try again!</a:t>
            </a:r>
            <a:endParaRPr lang="en-US" dirty="0"/>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322" y="3975769"/>
            <a:ext cx="2991861" cy="2106944"/>
          </a:xfrm>
          <a:prstGeom prst="rect">
            <a:avLst/>
          </a:prstGeom>
        </p:spPr>
      </p:pic>
      <p:pic>
        <p:nvPicPr>
          <p:cNvPr id="11"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322" y="1365765"/>
            <a:ext cx="2991861" cy="1864645"/>
          </a:xfrm>
          <a:prstGeom prst="rect">
            <a:avLst/>
          </a:prstGeom>
        </p:spPr>
      </p:pic>
      <p:pic>
        <p:nvPicPr>
          <p:cNvPr id="12"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3888" y="1443006"/>
            <a:ext cx="2991861" cy="1864645"/>
          </a:xfrm>
          <a:prstGeom prst="rect">
            <a:avLst/>
          </a:prstGeom>
        </p:spPr>
      </p:pic>
      <p:sp>
        <p:nvSpPr>
          <p:cNvPr id="13" name="TextBox 12"/>
          <p:cNvSpPr txBox="1"/>
          <p:nvPr/>
        </p:nvSpPr>
        <p:spPr>
          <a:xfrm>
            <a:off x="4563051" y="2096653"/>
            <a:ext cx="1810040" cy="369332"/>
          </a:xfrm>
          <a:prstGeom prst="rect">
            <a:avLst/>
          </a:prstGeom>
          <a:noFill/>
        </p:spPr>
        <p:txBody>
          <a:bodyPr wrap="square" rtlCol="0">
            <a:spAutoFit/>
          </a:bodyPr>
          <a:lstStyle/>
          <a:p>
            <a:r>
              <a:rPr lang="en-US" dirty="0">
                <a:sym typeface="Wingdings" panose="05000000000000000000" pitchFamily="2" charset="2"/>
              </a:rPr>
              <a:t></a:t>
            </a:r>
            <a:r>
              <a:rPr lang="en-US" dirty="0" smtClean="0"/>
              <a:t> Mountains</a:t>
            </a:r>
            <a:endParaRPr lang="en-US" dirty="0"/>
          </a:p>
        </p:txBody>
      </p:sp>
      <p:sp>
        <p:nvSpPr>
          <p:cNvPr id="14" name="TextBox 13"/>
          <p:cNvSpPr txBox="1"/>
          <p:nvPr/>
        </p:nvSpPr>
        <p:spPr>
          <a:xfrm>
            <a:off x="10017270" y="2202665"/>
            <a:ext cx="1629854" cy="369332"/>
          </a:xfrm>
          <a:prstGeom prst="rect">
            <a:avLst/>
          </a:prstGeom>
          <a:noFill/>
        </p:spPr>
        <p:txBody>
          <a:bodyPr wrap="square" rtlCol="0">
            <a:spAutoFit/>
          </a:bodyPr>
          <a:lstStyle/>
          <a:p>
            <a:r>
              <a:rPr lang="en-US" dirty="0">
                <a:sym typeface="Wingdings" panose="05000000000000000000" pitchFamily="2" charset="2"/>
              </a:rPr>
              <a:t></a:t>
            </a:r>
            <a:r>
              <a:rPr lang="en-US" dirty="0" smtClean="0"/>
              <a:t> Farmland</a:t>
            </a:r>
            <a:endParaRPr lang="en-US" dirty="0"/>
          </a:p>
        </p:txBody>
      </p:sp>
      <p:sp>
        <p:nvSpPr>
          <p:cNvPr id="15" name="TextBox 14"/>
          <p:cNvSpPr txBox="1"/>
          <p:nvPr/>
        </p:nvSpPr>
        <p:spPr>
          <a:xfrm>
            <a:off x="4564351" y="4587448"/>
            <a:ext cx="1568594" cy="369332"/>
          </a:xfrm>
          <a:prstGeom prst="rect">
            <a:avLst/>
          </a:prstGeom>
          <a:noFill/>
        </p:spPr>
        <p:txBody>
          <a:bodyPr wrap="square" rtlCol="0">
            <a:spAutoFit/>
          </a:bodyPr>
          <a:lstStyle/>
          <a:p>
            <a:r>
              <a:rPr lang="en-US" dirty="0">
                <a:sym typeface="Wingdings" panose="05000000000000000000" pitchFamily="2" charset="2"/>
              </a:rPr>
              <a:t> </a:t>
            </a:r>
            <a:r>
              <a:rPr lang="en-US" dirty="0" smtClean="0"/>
              <a:t>Wetlands</a:t>
            </a:r>
            <a:endParaRPr lang="en-US" dirty="0"/>
          </a:p>
        </p:txBody>
      </p:sp>
      <p:sp>
        <p:nvSpPr>
          <p:cNvPr id="16" name="TextBox 15"/>
          <p:cNvSpPr txBox="1"/>
          <p:nvPr/>
        </p:nvSpPr>
        <p:spPr>
          <a:xfrm>
            <a:off x="9933996" y="4587448"/>
            <a:ext cx="1399021" cy="369332"/>
          </a:xfrm>
          <a:prstGeom prst="rect">
            <a:avLst/>
          </a:prstGeom>
          <a:noFill/>
        </p:spPr>
        <p:txBody>
          <a:bodyPr wrap="square" rtlCol="0">
            <a:spAutoFit/>
          </a:bodyPr>
          <a:lstStyle/>
          <a:p>
            <a:r>
              <a:rPr lang="en-US" dirty="0">
                <a:sym typeface="Wingdings" panose="05000000000000000000" pitchFamily="2" charset="2"/>
              </a:rPr>
              <a:t> </a:t>
            </a:r>
            <a:r>
              <a:rPr lang="en-US" dirty="0" smtClean="0"/>
              <a:t>Tundra</a:t>
            </a:r>
            <a:endParaRPr lang="en-US" dirty="0"/>
          </a:p>
        </p:txBody>
      </p:sp>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53888" y="4033767"/>
            <a:ext cx="2991861" cy="2048946"/>
          </a:xfrm>
        </p:spPr>
      </p:pic>
    </p:spTree>
    <p:extLst>
      <p:ext uri="{BB962C8B-B14F-4D97-AF65-F5344CB8AC3E}">
        <p14:creationId xmlns:p14="http://schemas.microsoft.com/office/powerpoint/2010/main" val="224736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ppt_x"/>
                                          </p:val>
                                        </p:tav>
                                      </p:tavLst>
                                    </p:anim>
                                    <p:anim calcmode="lin" valueType="num">
                                      <p:cBhvr additive="base">
                                        <p:cTn id="14" dur="500"/>
                                        <p:tgtEl>
                                          <p:spTgt spid="11"/>
                                        </p:tgtEl>
                                        <p:attrNameLst>
                                          <p:attrName>ppt_y</p:attrName>
                                        </p:attrNameLst>
                                      </p:cBhvr>
                                      <p:tavLst>
                                        <p:tav tm="0">
                                          <p:val>
                                            <p:strVal val="ppt_y"/>
                                          </p:val>
                                        </p:tav>
                                        <p:tav tm="100000">
                                          <p:val>
                                            <p:strVal val="1+ppt_h/2"/>
                                          </p:val>
                                        </p:tav>
                                      </p:tavLst>
                                    </p:anim>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5" presetClass="exit" presetSubtype="0" fill="hold" nodeType="clickEffect">
                                  <p:stCondLst>
                                    <p:cond delay="0"/>
                                  </p:stCondLst>
                                  <p:childTnLst>
                                    <p:animEffect transition="out" filter="fade">
                                      <p:cBhvr>
                                        <p:cTn id="19" dur="2000"/>
                                        <p:tgtEl>
                                          <p:spTgt spid="12"/>
                                        </p:tgtEl>
                                      </p:cBhvr>
                                    </p:animEffect>
                                    <p:anim calcmode="lin" valueType="num">
                                      <p:cBhvr>
                                        <p:cTn id="20"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2000"/>
                                        <p:tgtEl>
                                          <p:spTgt spid="12"/>
                                        </p:tgtEl>
                                        <p:attrNameLst>
                                          <p:attrName>ppt_h</p:attrName>
                                        </p:attrNameLst>
                                      </p:cBhvr>
                                      <p:tavLst>
                                        <p:tav tm="0">
                                          <p:val>
                                            <p:strVal val="ppt_h"/>
                                          </p:val>
                                        </p:tav>
                                        <p:tav tm="100000">
                                          <p:val>
                                            <p:strVal val="ppt_h"/>
                                          </p:val>
                                        </p:tav>
                                      </p:tavLst>
                                    </p:anim>
                                    <p:set>
                                      <p:cBhvr>
                                        <p:cTn id="2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
            <a:ext cx="10713461" cy="1265382"/>
          </a:xfrm>
        </p:spPr>
        <p:txBody>
          <a:bodyPr/>
          <a:lstStyle/>
          <a:p>
            <a:r>
              <a:rPr lang="en-US" dirty="0" smtClean="0"/>
              <a:t>What is Mr. </a:t>
            </a:r>
            <a:r>
              <a:rPr lang="en-US" dirty="0" err="1" smtClean="0"/>
              <a:t>Pakosh’s</a:t>
            </a:r>
            <a:r>
              <a:rPr lang="en-US" dirty="0" smtClean="0"/>
              <a:t> </a:t>
            </a:r>
            <a:r>
              <a:rPr lang="en-US" dirty="0" err="1" smtClean="0"/>
              <a:t>Favourite</a:t>
            </a:r>
            <a:r>
              <a:rPr lang="en-US" dirty="0" smtClean="0"/>
              <a:t> </a:t>
            </a:r>
            <a:r>
              <a:rPr lang="en-US" dirty="0" err="1" smtClean="0"/>
              <a:t>colour</a:t>
            </a:r>
            <a:r>
              <a:rPr lang="en-US" dirty="0" smtClean="0"/>
              <a:t>?</a:t>
            </a:r>
            <a:endParaRPr lang="en-US" dirty="0"/>
          </a:p>
        </p:txBody>
      </p:sp>
      <p:sp>
        <p:nvSpPr>
          <p:cNvPr id="6" name="TextBox 5"/>
          <p:cNvSpPr txBox="1"/>
          <p:nvPr/>
        </p:nvSpPr>
        <p:spPr>
          <a:xfrm>
            <a:off x="1571191" y="1681156"/>
            <a:ext cx="2991861" cy="1200329"/>
          </a:xfrm>
          <a:prstGeom prst="rect">
            <a:avLst/>
          </a:prstGeom>
          <a:noFill/>
        </p:spPr>
        <p:txBody>
          <a:bodyPr wrap="square" rtlCol="0">
            <a:spAutoFit/>
          </a:bodyPr>
          <a:lstStyle/>
          <a:p>
            <a:r>
              <a:rPr lang="en-US" dirty="0" smtClean="0"/>
              <a:t>Blue is a great </a:t>
            </a:r>
            <a:r>
              <a:rPr lang="en-US" dirty="0" err="1" smtClean="0"/>
              <a:t>colour</a:t>
            </a:r>
            <a:r>
              <a:rPr lang="en-US" dirty="0" smtClean="0"/>
              <a:t>! However, it isn’t Mr. </a:t>
            </a:r>
            <a:r>
              <a:rPr lang="en-US" dirty="0" err="1" smtClean="0"/>
              <a:t>Pakosh’s</a:t>
            </a:r>
            <a:r>
              <a:rPr lang="en-US" dirty="0" smtClean="0"/>
              <a:t> </a:t>
            </a:r>
            <a:r>
              <a:rPr lang="en-US" dirty="0" err="1" smtClean="0"/>
              <a:t>favourite</a:t>
            </a:r>
            <a:r>
              <a:rPr lang="en-US" dirty="0" smtClean="0"/>
              <a:t>! Try again!</a:t>
            </a:r>
            <a:endParaRPr lang="en-US" dirty="0"/>
          </a:p>
        </p:txBody>
      </p:sp>
      <p:sp>
        <p:nvSpPr>
          <p:cNvPr id="7" name="TextBox 6"/>
          <p:cNvSpPr txBox="1"/>
          <p:nvPr/>
        </p:nvSpPr>
        <p:spPr>
          <a:xfrm>
            <a:off x="6942137" y="1681155"/>
            <a:ext cx="2991861" cy="1200329"/>
          </a:xfrm>
          <a:prstGeom prst="rect">
            <a:avLst/>
          </a:prstGeom>
          <a:noFill/>
        </p:spPr>
        <p:txBody>
          <a:bodyPr wrap="square" rtlCol="0">
            <a:spAutoFit/>
          </a:bodyPr>
          <a:lstStyle/>
          <a:p>
            <a:r>
              <a:rPr lang="en-US" dirty="0" smtClean="0"/>
              <a:t>Mr. Pakosh loves the </a:t>
            </a:r>
            <a:r>
              <a:rPr lang="en-US" dirty="0" err="1" smtClean="0"/>
              <a:t>colour</a:t>
            </a:r>
            <a:r>
              <a:rPr lang="en-US" dirty="0" smtClean="0"/>
              <a:t> red, but it’s not </a:t>
            </a:r>
          </a:p>
          <a:p>
            <a:r>
              <a:rPr lang="en-US" dirty="0" smtClean="0"/>
              <a:t>his </a:t>
            </a:r>
            <a:r>
              <a:rPr lang="en-US" dirty="0" err="1" smtClean="0"/>
              <a:t>favourite</a:t>
            </a:r>
            <a:r>
              <a:rPr lang="en-US" dirty="0" smtClean="0"/>
              <a:t>. </a:t>
            </a:r>
          </a:p>
          <a:p>
            <a:r>
              <a:rPr lang="en-US" dirty="0" smtClean="0"/>
              <a:t>Try again!</a:t>
            </a:r>
            <a:endParaRPr lang="en-US" dirty="0"/>
          </a:p>
        </p:txBody>
      </p:sp>
      <p:sp>
        <p:nvSpPr>
          <p:cNvPr id="8" name="TextBox 7"/>
          <p:cNvSpPr txBox="1"/>
          <p:nvPr/>
        </p:nvSpPr>
        <p:spPr>
          <a:xfrm>
            <a:off x="6820982" y="4367206"/>
            <a:ext cx="2991861" cy="1200329"/>
          </a:xfrm>
          <a:prstGeom prst="rect">
            <a:avLst/>
          </a:prstGeom>
          <a:noFill/>
        </p:spPr>
        <p:txBody>
          <a:bodyPr wrap="square" rtlCol="0">
            <a:spAutoFit/>
          </a:bodyPr>
          <a:lstStyle/>
          <a:p>
            <a:r>
              <a:rPr lang="en-US" dirty="0" smtClean="0">
                <a:solidFill>
                  <a:schemeClr val="bg1"/>
                </a:solidFill>
              </a:rPr>
              <a:t>Great job! GREEN IS CORRECT! Now, let’s learn about food in Global Communities!</a:t>
            </a:r>
            <a:endParaRPr lang="en-US" dirty="0">
              <a:solidFill>
                <a:schemeClr val="bg1"/>
              </a:solidFill>
            </a:endParaRPr>
          </a:p>
        </p:txBody>
      </p:sp>
      <p:sp>
        <p:nvSpPr>
          <p:cNvPr id="9" name="TextBox 8"/>
          <p:cNvSpPr txBox="1"/>
          <p:nvPr/>
        </p:nvSpPr>
        <p:spPr>
          <a:xfrm>
            <a:off x="1571192" y="4327373"/>
            <a:ext cx="2722998" cy="1200329"/>
          </a:xfrm>
          <a:prstGeom prst="rect">
            <a:avLst/>
          </a:prstGeom>
          <a:noFill/>
        </p:spPr>
        <p:txBody>
          <a:bodyPr wrap="square" rtlCol="0">
            <a:spAutoFit/>
          </a:bodyPr>
          <a:lstStyle/>
          <a:p>
            <a:r>
              <a:rPr lang="en-US" dirty="0" smtClean="0"/>
              <a:t>Orange is a great </a:t>
            </a:r>
            <a:r>
              <a:rPr lang="en-US" dirty="0" err="1" smtClean="0"/>
              <a:t>colour</a:t>
            </a:r>
            <a:r>
              <a:rPr lang="en-US" dirty="0" smtClean="0"/>
              <a:t>! However, it isn’t Mr. </a:t>
            </a:r>
            <a:r>
              <a:rPr lang="en-US" dirty="0" err="1" smtClean="0"/>
              <a:t>Pakosh’s</a:t>
            </a:r>
            <a:r>
              <a:rPr lang="en-US" dirty="0" smtClean="0"/>
              <a:t> </a:t>
            </a:r>
            <a:r>
              <a:rPr lang="en-US" dirty="0" err="1" smtClean="0"/>
              <a:t>favourite</a:t>
            </a:r>
            <a:r>
              <a:rPr lang="en-US" dirty="0" smtClean="0"/>
              <a:t>! Try again!</a:t>
            </a:r>
            <a:endParaRPr lang="en-US" dirty="0"/>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918" y="3651610"/>
            <a:ext cx="2991861" cy="2243896"/>
          </a:xfrm>
          <a:prstGeom prst="rect">
            <a:avLst/>
          </a:prstGeom>
        </p:spPr>
      </p:pic>
      <p:pic>
        <p:nvPicPr>
          <p:cNvPr id="11"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974" y="1271139"/>
            <a:ext cx="2991861" cy="2232383"/>
          </a:xfrm>
          <a:prstGeom prst="rect">
            <a:avLst/>
          </a:prstGeom>
        </p:spPr>
      </p:pic>
      <p:pic>
        <p:nvPicPr>
          <p:cNvPr id="12"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974" y="3654499"/>
            <a:ext cx="2991861" cy="2241007"/>
          </a:xfrm>
          <a:prstGeom prst="rect">
            <a:avLst/>
          </a:prstGeom>
        </p:spPr>
      </p:pic>
      <p:sp>
        <p:nvSpPr>
          <p:cNvPr id="13" name="TextBox 12"/>
          <p:cNvSpPr txBox="1"/>
          <p:nvPr/>
        </p:nvSpPr>
        <p:spPr>
          <a:xfrm>
            <a:off x="4563052" y="2096653"/>
            <a:ext cx="1126548" cy="369332"/>
          </a:xfrm>
          <a:prstGeom prst="rect">
            <a:avLst/>
          </a:prstGeom>
          <a:noFill/>
        </p:spPr>
        <p:txBody>
          <a:bodyPr wrap="square" rtlCol="0">
            <a:spAutoFit/>
          </a:bodyPr>
          <a:lstStyle/>
          <a:p>
            <a:r>
              <a:rPr lang="en-US" dirty="0" smtClean="0"/>
              <a:t>&lt;- Blue</a:t>
            </a:r>
            <a:endParaRPr lang="en-US" dirty="0"/>
          </a:p>
        </p:txBody>
      </p:sp>
      <p:sp>
        <p:nvSpPr>
          <p:cNvPr id="14" name="TextBox 13"/>
          <p:cNvSpPr txBox="1"/>
          <p:nvPr/>
        </p:nvSpPr>
        <p:spPr>
          <a:xfrm>
            <a:off x="10017270" y="2202665"/>
            <a:ext cx="1126548" cy="369332"/>
          </a:xfrm>
          <a:prstGeom prst="rect">
            <a:avLst/>
          </a:prstGeom>
          <a:noFill/>
        </p:spPr>
        <p:txBody>
          <a:bodyPr wrap="square" rtlCol="0">
            <a:spAutoFit/>
          </a:bodyPr>
          <a:lstStyle/>
          <a:p>
            <a:r>
              <a:rPr lang="en-US" dirty="0" smtClean="0"/>
              <a:t>&lt;- Red</a:t>
            </a:r>
            <a:endParaRPr lang="en-US" dirty="0"/>
          </a:p>
        </p:txBody>
      </p:sp>
      <p:sp>
        <p:nvSpPr>
          <p:cNvPr id="15" name="TextBox 14"/>
          <p:cNvSpPr txBox="1"/>
          <p:nvPr/>
        </p:nvSpPr>
        <p:spPr>
          <a:xfrm>
            <a:off x="4564351" y="4587448"/>
            <a:ext cx="1346922" cy="369332"/>
          </a:xfrm>
          <a:prstGeom prst="rect">
            <a:avLst/>
          </a:prstGeom>
          <a:noFill/>
        </p:spPr>
        <p:txBody>
          <a:bodyPr wrap="square" rtlCol="0">
            <a:spAutoFit/>
          </a:bodyPr>
          <a:lstStyle/>
          <a:p>
            <a:r>
              <a:rPr lang="en-US" dirty="0" smtClean="0"/>
              <a:t>&lt;- Orange</a:t>
            </a:r>
            <a:endParaRPr lang="en-US" dirty="0"/>
          </a:p>
        </p:txBody>
      </p:sp>
      <p:sp>
        <p:nvSpPr>
          <p:cNvPr id="16" name="TextBox 15"/>
          <p:cNvSpPr txBox="1"/>
          <p:nvPr/>
        </p:nvSpPr>
        <p:spPr>
          <a:xfrm>
            <a:off x="9933996" y="4587448"/>
            <a:ext cx="1399021" cy="369332"/>
          </a:xfrm>
          <a:prstGeom prst="rect">
            <a:avLst/>
          </a:prstGeom>
          <a:noFill/>
        </p:spPr>
        <p:txBody>
          <a:bodyPr wrap="square" rtlCol="0">
            <a:spAutoFit/>
          </a:bodyPr>
          <a:lstStyle/>
          <a:p>
            <a:r>
              <a:rPr lang="en-US" dirty="0" smtClean="0"/>
              <a:t>&lt;- Green</a:t>
            </a:r>
            <a:endParaRPr lang="en-US" dirty="0"/>
          </a:p>
        </p:txBody>
      </p:sp>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74919" y="1253867"/>
            <a:ext cx="2991861" cy="2243896"/>
          </a:xfrm>
        </p:spPr>
      </p:pic>
    </p:spTree>
    <p:extLst>
      <p:ext uri="{BB962C8B-B14F-4D97-AF65-F5344CB8AC3E}">
        <p14:creationId xmlns:p14="http://schemas.microsoft.com/office/powerpoint/2010/main" val="2124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10"/>
                                        </p:tgtEl>
                                        <p:attrNameLst>
                                          <p:attrName>ppt_w</p:attrName>
                                        </p:attrNameLst>
                                      </p:cBhvr>
                                      <p:tavLst>
                                        <p:tav tm="0">
                                          <p:val>
                                            <p:strVal val="ppt_w"/>
                                          </p:val>
                                        </p:tav>
                                        <p:tav tm="100000">
                                          <p:val>
                                            <p:fltVal val="0"/>
                                          </p:val>
                                        </p:tav>
                                      </p:tavLst>
                                    </p:anim>
                                    <p:anim calcmode="lin" valueType="num">
                                      <p:cBhvr>
                                        <p:cTn id="14" dur="1000"/>
                                        <p:tgtEl>
                                          <p:spTgt spid="10"/>
                                        </p:tgtEl>
                                        <p:attrNameLst>
                                          <p:attrName>ppt_h</p:attrName>
                                        </p:attrNameLst>
                                      </p:cBhvr>
                                      <p:tavLst>
                                        <p:tav tm="0">
                                          <p:val>
                                            <p:strVal val="ppt_h"/>
                                          </p:val>
                                        </p:tav>
                                        <p:tav tm="100000">
                                          <p:val>
                                            <p:fltVal val="0"/>
                                          </p:val>
                                        </p:tav>
                                      </p:tavLst>
                                    </p:anim>
                                    <p:anim calcmode="lin" valueType="num">
                                      <p:cBhvr>
                                        <p:cTn id="15" dur="1000"/>
                                        <p:tgtEl>
                                          <p:spTgt spid="10"/>
                                        </p:tgtEl>
                                        <p:attrNameLst>
                                          <p:attrName>style.rotation</p:attrName>
                                        </p:attrNameLst>
                                      </p:cBhvr>
                                      <p:tavLst>
                                        <p:tav tm="0">
                                          <p:val>
                                            <p:fltVal val="0"/>
                                          </p:val>
                                        </p:tav>
                                        <p:tav tm="100000">
                                          <p:val>
                                            <p:fltVal val="90"/>
                                          </p:val>
                                        </p:tav>
                                      </p:tavLst>
                                    </p:anim>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1"/>
                                        </p:tgtEl>
                                        <p:attrNameLst>
                                          <p:attrName>ppt_x</p:attrName>
                                        </p:attrNameLst>
                                      </p:cBhvr>
                                      <p:tavLst>
                                        <p:tav tm="0">
                                          <p:val>
                                            <p:strVal val="ppt_x"/>
                                          </p:val>
                                        </p:tav>
                                        <p:tav tm="100000">
                                          <p:val>
                                            <p:strVal val="ppt_x"/>
                                          </p:val>
                                        </p:tav>
                                      </p:tavLst>
                                    </p:anim>
                                    <p:anim calcmode="lin" valueType="num">
                                      <p:cBhvr additive="base">
                                        <p:cTn id="22" dur="500"/>
                                        <p:tgtEl>
                                          <p:spTgt spid="11"/>
                                        </p:tgtEl>
                                        <p:attrNameLst>
                                          <p:attrName>ppt_y</p:attrName>
                                        </p:attrNameLst>
                                      </p:cBhvr>
                                      <p:tavLst>
                                        <p:tav tm="0">
                                          <p:val>
                                            <p:strVal val="ppt_y"/>
                                          </p:val>
                                        </p:tav>
                                        <p:tav tm="100000">
                                          <p:val>
                                            <p:strVal val="1+ppt_h/2"/>
                                          </p:val>
                                        </p:tav>
                                      </p:tavLst>
                                    </p:anim>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5" presetClass="exit" presetSubtype="0" fill="hold" nodeType="clickEffect">
                                  <p:stCondLst>
                                    <p:cond delay="0"/>
                                  </p:stCondLst>
                                  <p:childTnLst>
                                    <p:animEffect transition="out" filter="fade">
                                      <p:cBhvr>
                                        <p:cTn id="27" dur="2000"/>
                                        <p:tgtEl>
                                          <p:spTgt spid="12"/>
                                        </p:tgtEl>
                                      </p:cBhvr>
                                    </p:animEffect>
                                    <p:anim calcmode="lin" valueType="num">
                                      <p:cBhvr>
                                        <p:cTn id="28"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2000"/>
                                        <p:tgtEl>
                                          <p:spTgt spid="12"/>
                                        </p:tgtEl>
                                        <p:attrNameLst>
                                          <p:attrName>ppt_h</p:attrName>
                                        </p:attrNameLst>
                                      </p:cBhvr>
                                      <p:tavLst>
                                        <p:tav tm="0">
                                          <p:val>
                                            <p:strVal val="ppt_h"/>
                                          </p:val>
                                        </p:tav>
                                        <p:tav tm="100000">
                                          <p:val>
                                            <p:strVal val="ppt_h"/>
                                          </p:val>
                                        </p:tav>
                                      </p:tavLst>
                                    </p:anim>
                                    <p:set>
                                      <p:cBhvr>
                                        <p:cTn id="3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0" y="303260"/>
            <a:ext cx="8534400" cy="1507067"/>
          </a:xfrm>
        </p:spPr>
        <p:txBody>
          <a:bodyPr/>
          <a:lstStyle/>
          <a:p>
            <a:r>
              <a:rPr lang="en-US" dirty="0" err="1" smtClean="0"/>
              <a:t>ArCtic</a:t>
            </a:r>
            <a:r>
              <a:rPr lang="en-US" dirty="0" smtClean="0"/>
              <a:t> Canada is the Tundra!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255" y="2034560"/>
            <a:ext cx="4731829" cy="3332274"/>
          </a:xfrm>
        </p:spPr>
      </p:pic>
      <p:sp>
        <p:nvSpPr>
          <p:cNvPr id="5" name="TextBox 4"/>
          <p:cNvSpPr txBox="1"/>
          <p:nvPr/>
        </p:nvSpPr>
        <p:spPr>
          <a:xfrm>
            <a:off x="5975927" y="1810327"/>
            <a:ext cx="5994400" cy="461665"/>
          </a:xfrm>
          <a:prstGeom prst="rect">
            <a:avLst/>
          </a:prstGeom>
          <a:noFill/>
        </p:spPr>
        <p:txBody>
          <a:bodyPr wrap="square" rtlCol="0">
            <a:spAutoFit/>
          </a:bodyPr>
          <a:lstStyle/>
          <a:p>
            <a:r>
              <a:rPr lang="en-US" sz="2400" dirty="0" smtClean="0"/>
              <a:t>Why is land important to food?</a:t>
            </a:r>
          </a:p>
        </p:txBody>
      </p:sp>
      <p:sp>
        <p:nvSpPr>
          <p:cNvPr id="6" name="Rectangle 5"/>
          <p:cNvSpPr/>
          <p:nvPr/>
        </p:nvSpPr>
        <p:spPr>
          <a:xfrm>
            <a:off x="5975927" y="2397518"/>
            <a:ext cx="6096000" cy="1754326"/>
          </a:xfrm>
          <a:prstGeom prst="rect">
            <a:avLst/>
          </a:prstGeom>
        </p:spPr>
        <p:txBody>
          <a:bodyPr>
            <a:spAutoFit/>
          </a:bodyPr>
          <a:lstStyle/>
          <a:p>
            <a:r>
              <a:rPr lang="en-US" dirty="0" smtClean="0"/>
              <a:t>The land on which we live </a:t>
            </a:r>
            <a:r>
              <a:rPr lang="en-US" dirty="0"/>
              <a:t>helps decide what </a:t>
            </a:r>
            <a:r>
              <a:rPr lang="en-US" dirty="0" smtClean="0"/>
              <a:t>food can be grown. In </a:t>
            </a:r>
            <a:r>
              <a:rPr lang="en-US" dirty="0" smtClean="0"/>
              <a:t>the tundra, </a:t>
            </a:r>
            <a:r>
              <a:rPr lang="en-US" dirty="0" smtClean="0"/>
              <a:t>there is </a:t>
            </a:r>
            <a:r>
              <a:rPr lang="en-US" dirty="0" smtClean="0"/>
              <a:t>soil but it is frozen year round. This makes it difficult to dig below </a:t>
            </a:r>
            <a:r>
              <a:rPr lang="en-US" dirty="0" smtClean="0"/>
              <a:t>10 cm. Therefore, it is difficult </a:t>
            </a:r>
            <a:r>
              <a:rPr lang="en-US" dirty="0" smtClean="0"/>
              <a:t>to </a:t>
            </a:r>
            <a:r>
              <a:rPr lang="en-US" dirty="0" smtClean="0"/>
              <a:t>grow plants </a:t>
            </a:r>
            <a:r>
              <a:rPr lang="en-US" dirty="0" smtClean="0"/>
              <a:t>which make it impossible to grow food to help everyone who lives here survive!</a:t>
            </a:r>
            <a:endParaRPr lang="en-US" dirty="0" smtClean="0"/>
          </a:p>
        </p:txBody>
      </p:sp>
    </p:spTree>
    <p:extLst>
      <p:ext uri="{BB962C8B-B14F-4D97-AF65-F5344CB8AC3E}">
        <p14:creationId xmlns:p14="http://schemas.microsoft.com/office/powerpoint/2010/main" val="416211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10" y="1"/>
            <a:ext cx="12062690" cy="1265382"/>
          </a:xfrm>
        </p:spPr>
        <p:txBody>
          <a:bodyPr>
            <a:normAutofit/>
          </a:bodyPr>
          <a:lstStyle/>
          <a:p>
            <a:r>
              <a:rPr lang="en-US" sz="3200" dirty="0" smtClean="0"/>
              <a:t>Where would you get your food in </a:t>
            </a:r>
            <a:r>
              <a:rPr lang="en-US" sz="3200" dirty="0" smtClean="0"/>
              <a:t>the arctic?</a:t>
            </a:r>
            <a:endParaRPr lang="en-US" sz="3200" dirty="0"/>
          </a:p>
        </p:txBody>
      </p:sp>
      <p:sp>
        <p:nvSpPr>
          <p:cNvPr id="6" name="TextBox 5"/>
          <p:cNvSpPr txBox="1"/>
          <p:nvPr/>
        </p:nvSpPr>
        <p:spPr>
          <a:xfrm>
            <a:off x="1571191" y="1681156"/>
            <a:ext cx="2788155" cy="1754326"/>
          </a:xfrm>
          <a:prstGeom prst="rect">
            <a:avLst/>
          </a:prstGeom>
          <a:noFill/>
        </p:spPr>
        <p:txBody>
          <a:bodyPr wrap="square" rtlCol="0">
            <a:spAutoFit/>
          </a:bodyPr>
          <a:lstStyle/>
          <a:p>
            <a:r>
              <a:rPr lang="en-US" dirty="0" smtClean="0"/>
              <a:t>Nice try! People live in very small communities! This makes having a market very difficult to run!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8480" y="1423330"/>
            <a:ext cx="2991861" cy="2009132"/>
          </a:xfrm>
        </p:spPr>
      </p:pic>
      <p:sp>
        <p:nvSpPr>
          <p:cNvPr id="7" name="TextBox 6"/>
          <p:cNvSpPr txBox="1"/>
          <p:nvPr/>
        </p:nvSpPr>
        <p:spPr>
          <a:xfrm>
            <a:off x="6942137" y="1681155"/>
            <a:ext cx="2991861" cy="923330"/>
          </a:xfrm>
          <a:prstGeom prst="rect">
            <a:avLst/>
          </a:prstGeom>
          <a:noFill/>
        </p:spPr>
        <p:txBody>
          <a:bodyPr wrap="square" rtlCol="0">
            <a:spAutoFit/>
          </a:bodyPr>
          <a:lstStyle/>
          <a:p>
            <a:r>
              <a:rPr lang="en-US" dirty="0" smtClean="0"/>
              <a:t>Good guess! In the past, this was true. </a:t>
            </a:r>
            <a:r>
              <a:rPr lang="en-US" dirty="0" smtClean="0"/>
              <a:t>Now, it is a tad different.</a:t>
            </a:r>
            <a:endParaRPr lang="en-US" dirty="0"/>
          </a:p>
        </p:txBody>
      </p:sp>
      <p:sp>
        <p:nvSpPr>
          <p:cNvPr id="8" name="TextBox 7"/>
          <p:cNvSpPr txBox="1"/>
          <p:nvPr/>
        </p:nvSpPr>
        <p:spPr>
          <a:xfrm>
            <a:off x="6942136" y="4327374"/>
            <a:ext cx="2991861" cy="923330"/>
          </a:xfrm>
          <a:prstGeom prst="rect">
            <a:avLst/>
          </a:prstGeom>
          <a:noFill/>
        </p:spPr>
        <p:txBody>
          <a:bodyPr wrap="square" rtlCol="0">
            <a:spAutoFit/>
          </a:bodyPr>
          <a:lstStyle/>
          <a:p>
            <a:r>
              <a:rPr lang="en-US" dirty="0" smtClean="0"/>
              <a:t>Good guess! However, most people don’t travel to the farm!</a:t>
            </a:r>
            <a:endParaRPr lang="en-US" dirty="0"/>
          </a:p>
        </p:txBody>
      </p:sp>
      <p:sp>
        <p:nvSpPr>
          <p:cNvPr id="9" name="TextBox 8"/>
          <p:cNvSpPr txBox="1"/>
          <p:nvPr/>
        </p:nvSpPr>
        <p:spPr>
          <a:xfrm>
            <a:off x="1571191" y="4327373"/>
            <a:ext cx="2991861" cy="923330"/>
          </a:xfrm>
          <a:prstGeom prst="rect">
            <a:avLst/>
          </a:prstGeom>
          <a:noFill/>
        </p:spPr>
        <p:txBody>
          <a:bodyPr wrap="square" rtlCol="0">
            <a:spAutoFit/>
          </a:bodyPr>
          <a:lstStyle/>
          <a:p>
            <a:r>
              <a:rPr lang="en-US" dirty="0" smtClean="0"/>
              <a:t>Definitely not! There are no farms to get food from unfortunately!</a:t>
            </a:r>
            <a:endParaRPr lang="en-US" dirty="0"/>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799" y="3862275"/>
            <a:ext cx="2991861" cy="2189010"/>
          </a:xfrm>
          <a:prstGeom prst="rect">
            <a:avLst/>
          </a:prstGeom>
        </p:spPr>
      </p:pic>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224" y="1276753"/>
            <a:ext cx="2991861" cy="2009132"/>
          </a:xfrm>
          <a:prstGeom prst="rect">
            <a:avLst/>
          </a:prstGeom>
        </p:spPr>
      </p:pic>
      <p:sp>
        <p:nvSpPr>
          <p:cNvPr id="13" name="TextBox 12"/>
          <p:cNvSpPr txBox="1"/>
          <p:nvPr/>
        </p:nvSpPr>
        <p:spPr>
          <a:xfrm>
            <a:off x="4563051" y="2096653"/>
            <a:ext cx="1348221" cy="369332"/>
          </a:xfrm>
          <a:prstGeom prst="rect">
            <a:avLst/>
          </a:prstGeom>
          <a:noFill/>
        </p:spPr>
        <p:txBody>
          <a:bodyPr wrap="square" rtlCol="0">
            <a:spAutoFit/>
          </a:bodyPr>
          <a:lstStyle/>
          <a:p>
            <a:r>
              <a:rPr lang="en-US" dirty="0" smtClean="0">
                <a:sym typeface="Wingdings" panose="05000000000000000000" pitchFamily="2" charset="2"/>
              </a:rPr>
              <a:t></a:t>
            </a:r>
            <a:r>
              <a:rPr lang="en-US" dirty="0" smtClean="0"/>
              <a:t> Market</a:t>
            </a:r>
            <a:endParaRPr lang="en-US" dirty="0"/>
          </a:p>
        </p:txBody>
      </p:sp>
      <p:sp>
        <p:nvSpPr>
          <p:cNvPr id="14" name="TextBox 13"/>
          <p:cNvSpPr txBox="1"/>
          <p:nvPr/>
        </p:nvSpPr>
        <p:spPr>
          <a:xfrm>
            <a:off x="10017269" y="2202665"/>
            <a:ext cx="1500476" cy="369332"/>
          </a:xfrm>
          <a:prstGeom prst="rect">
            <a:avLst/>
          </a:prstGeom>
          <a:noFill/>
        </p:spPr>
        <p:txBody>
          <a:bodyPr wrap="square" rtlCol="0">
            <a:spAutoFit/>
          </a:bodyPr>
          <a:lstStyle/>
          <a:p>
            <a:r>
              <a:rPr lang="en-US" dirty="0">
                <a:sym typeface="Wingdings" panose="05000000000000000000" pitchFamily="2" charset="2"/>
              </a:rPr>
              <a:t></a:t>
            </a:r>
            <a:r>
              <a:rPr lang="en-US" dirty="0" smtClean="0"/>
              <a:t> Hunting</a:t>
            </a:r>
            <a:endParaRPr lang="en-US" dirty="0"/>
          </a:p>
        </p:txBody>
      </p:sp>
      <p:sp>
        <p:nvSpPr>
          <p:cNvPr id="15" name="TextBox 14"/>
          <p:cNvSpPr txBox="1"/>
          <p:nvPr/>
        </p:nvSpPr>
        <p:spPr>
          <a:xfrm>
            <a:off x="4564351" y="4587448"/>
            <a:ext cx="1346922" cy="369332"/>
          </a:xfrm>
          <a:prstGeom prst="rect">
            <a:avLst/>
          </a:prstGeom>
          <a:noFill/>
        </p:spPr>
        <p:txBody>
          <a:bodyPr wrap="square" rtlCol="0">
            <a:spAutoFit/>
          </a:bodyPr>
          <a:lstStyle/>
          <a:p>
            <a:r>
              <a:rPr lang="en-US" dirty="0">
                <a:sym typeface="Wingdings" panose="05000000000000000000" pitchFamily="2" charset="2"/>
              </a:rPr>
              <a:t></a:t>
            </a:r>
            <a:r>
              <a:rPr lang="en-US" dirty="0" smtClean="0"/>
              <a:t> Farm</a:t>
            </a:r>
            <a:endParaRPr lang="en-US" dirty="0"/>
          </a:p>
        </p:txBody>
      </p:sp>
      <p:sp>
        <p:nvSpPr>
          <p:cNvPr id="16" name="TextBox 15"/>
          <p:cNvSpPr txBox="1"/>
          <p:nvPr/>
        </p:nvSpPr>
        <p:spPr>
          <a:xfrm>
            <a:off x="9998075" y="4962992"/>
            <a:ext cx="1399021" cy="923330"/>
          </a:xfrm>
          <a:prstGeom prst="rect">
            <a:avLst/>
          </a:prstGeom>
          <a:noFill/>
        </p:spPr>
        <p:txBody>
          <a:bodyPr wrap="square" rtlCol="0">
            <a:spAutoFit/>
          </a:bodyPr>
          <a:lstStyle/>
          <a:p>
            <a:r>
              <a:rPr lang="en-US" dirty="0" smtClean="0">
                <a:sym typeface="Wingdings" panose="05000000000000000000" pitchFamily="2" charset="2"/>
              </a:rPr>
              <a:t> Market and </a:t>
            </a:r>
            <a:r>
              <a:rPr lang="en-US" dirty="0" smtClean="0">
                <a:sym typeface="Wingdings" panose="05000000000000000000" pitchFamily="2" charset="2"/>
              </a:rPr>
              <a:t>Hunting</a:t>
            </a:r>
            <a:endParaRPr lang="en-US" dirty="0"/>
          </a:p>
        </p:txBody>
      </p:sp>
      <p:grpSp>
        <p:nvGrpSpPr>
          <p:cNvPr id="4" name="Group 3"/>
          <p:cNvGrpSpPr/>
          <p:nvPr/>
        </p:nvGrpSpPr>
        <p:grpSpPr>
          <a:xfrm>
            <a:off x="6160655" y="3690288"/>
            <a:ext cx="3837420" cy="2699671"/>
            <a:chOff x="6128614" y="3681034"/>
            <a:chExt cx="3837420" cy="2544652"/>
          </a:xfrm>
        </p:grpSpPr>
        <p:pic>
          <p:nvPicPr>
            <p:cNvPr id="1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8614" y="3681034"/>
              <a:ext cx="3463636" cy="157413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6659" y="4578851"/>
              <a:ext cx="2619375" cy="1646835"/>
            </a:xfrm>
            <a:prstGeom prst="rect">
              <a:avLst/>
            </a:prstGeom>
          </p:spPr>
        </p:pic>
      </p:grpSp>
    </p:spTree>
    <p:extLst>
      <p:ext uri="{BB962C8B-B14F-4D97-AF65-F5344CB8AC3E}">
        <p14:creationId xmlns:p14="http://schemas.microsoft.com/office/powerpoint/2010/main" val="197366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 calcmode="lin" valueType="num">
                                      <p:cBhvr>
                                        <p:cTn id="8" dur="1000"/>
                                        <p:tgtEl>
                                          <p:spTgt spid="10"/>
                                        </p:tgtEl>
                                        <p:attrNameLst>
                                          <p:attrName>style.rotation</p:attrName>
                                        </p:attrNameLst>
                                      </p:cBhvr>
                                      <p:tavLst>
                                        <p:tav tm="0">
                                          <p:val>
                                            <p:fltVal val="0"/>
                                          </p:val>
                                        </p:tav>
                                        <p:tav tm="100000">
                                          <p:val>
                                            <p:fltVal val="90"/>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5"/>
                                        </p:tgtEl>
                                        <p:attrNameLst>
                                          <p:attrName>ppt_w</p:attrName>
                                        </p:attrNameLst>
                                      </p:cBhvr>
                                      <p:tavLst>
                                        <p:tav tm="0">
                                          <p:val>
                                            <p:strVal val="ppt_w"/>
                                          </p:val>
                                        </p:tav>
                                        <p:tav tm="100000">
                                          <p:val>
                                            <p:fltVal val="0"/>
                                          </p:val>
                                        </p:tav>
                                      </p:tavLst>
                                    </p:anim>
                                    <p:anim calcmode="lin" valueType="num">
                                      <p:cBhvr>
                                        <p:cTn id="21" dur="1000"/>
                                        <p:tgtEl>
                                          <p:spTgt spid="5"/>
                                        </p:tgtEl>
                                        <p:attrNameLst>
                                          <p:attrName>ppt_h</p:attrName>
                                        </p:attrNameLst>
                                      </p:cBhvr>
                                      <p:tavLst>
                                        <p:tav tm="0">
                                          <p:val>
                                            <p:strVal val="ppt_h"/>
                                          </p:val>
                                        </p:tav>
                                        <p:tav tm="100000">
                                          <p:val>
                                            <p:fltVal val="0"/>
                                          </p:val>
                                        </p:tav>
                                      </p:tavLst>
                                    </p:anim>
                                    <p:anim calcmode="lin" valueType="num">
                                      <p:cBhvr>
                                        <p:cTn id="22" dur="1000"/>
                                        <p:tgtEl>
                                          <p:spTgt spid="5"/>
                                        </p:tgtEl>
                                        <p:attrNameLst>
                                          <p:attrName>style.rotation</p:attrName>
                                        </p:attrNameLst>
                                      </p:cBhvr>
                                      <p:tavLst>
                                        <p:tav tm="0">
                                          <p:val>
                                            <p:fltVal val="0"/>
                                          </p:val>
                                        </p:tav>
                                        <p:tav tm="100000">
                                          <p:val>
                                            <p:fltVal val="90"/>
                                          </p:val>
                                        </p:tav>
                                      </p:tavLst>
                                    </p:anim>
                                    <p:animEffect transition="out" filter="fade">
                                      <p:cBhvr>
                                        <p:cTn id="23" dur="1000"/>
                                        <p:tgtEl>
                                          <p:spTgt spid="5"/>
                                        </p:tgtEl>
                                      </p:cBhvr>
                                    </p:animEffect>
                                    <p:set>
                                      <p:cBhvr>
                                        <p:cTn id="2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0" y="303260"/>
            <a:ext cx="8534400" cy="1507067"/>
          </a:xfrm>
        </p:spPr>
        <p:txBody>
          <a:bodyPr/>
          <a:lstStyle/>
          <a:p>
            <a:r>
              <a:rPr lang="en-US" dirty="0" smtClean="0"/>
              <a:t>Supermarkets </a:t>
            </a:r>
            <a:r>
              <a:rPr lang="en-US" dirty="0" smtClean="0"/>
              <a:t>and Hunting!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820" y="1432178"/>
            <a:ext cx="5298305" cy="2493278"/>
          </a:xfrm>
        </p:spPr>
      </p:pic>
      <p:sp>
        <p:nvSpPr>
          <p:cNvPr id="7" name="TextBox 6"/>
          <p:cNvSpPr txBox="1"/>
          <p:nvPr/>
        </p:nvSpPr>
        <p:spPr>
          <a:xfrm>
            <a:off x="5975927" y="1535905"/>
            <a:ext cx="5735782" cy="830997"/>
          </a:xfrm>
          <a:prstGeom prst="rect">
            <a:avLst/>
          </a:prstGeom>
          <a:noFill/>
        </p:spPr>
        <p:txBody>
          <a:bodyPr wrap="square" rtlCol="0">
            <a:spAutoFit/>
          </a:bodyPr>
          <a:lstStyle/>
          <a:p>
            <a:r>
              <a:rPr lang="en-US" sz="2400" dirty="0" smtClean="0"/>
              <a:t>Why do people </a:t>
            </a:r>
            <a:r>
              <a:rPr lang="en-US" sz="2400" dirty="0" smtClean="0"/>
              <a:t>get </a:t>
            </a:r>
            <a:r>
              <a:rPr lang="en-US" sz="2400" dirty="0" smtClean="0"/>
              <a:t>their food in supermarkets and </a:t>
            </a:r>
            <a:r>
              <a:rPr lang="en-US" sz="2400" dirty="0" smtClean="0"/>
              <a:t>from hunting?</a:t>
            </a:r>
            <a:endParaRPr lang="en-US" sz="2400" dirty="0"/>
          </a:p>
        </p:txBody>
      </p:sp>
      <p:sp>
        <p:nvSpPr>
          <p:cNvPr id="8" name="TextBox 7"/>
          <p:cNvSpPr txBox="1"/>
          <p:nvPr/>
        </p:nvSpPr>
        <p:spPr>
          <a:xfrm>
            <a:off x="5975927" y="2366902"/>
            <a:ext cx="5421746" cy="2862322"/>
          </a:xfrm>
          <a:prstGeom prst="rect">
            <a:avLst/>
          </a:prstGeom>
          <a:noFill/>
        </p:spPr>
        <p:txBody>
          <a:bodyPr wrap="square" rtlCol="0">
            <a:spAutoFit/>
          </a:bodyPr>
          <a:lstStyle/>
          <a:p>
            <a:r>
              <a:rPr lang="en-US" dirty="0" smtClean="0"/>
              <a:t>In the past (before 1950), most people would only survive by hunting local animals. However, with a great connection with southern Canada, some communities now have markets </a:t>
            </a:r>
            <a:r>
              <a:rPr lang="en-US" dirty="0" smtClean="0"/>
              <a:t>in which products are brought in by plane or boat.</a:t>
            </a:r>
          </a:p>
          <a:p>
            <a:endParaRPr lang="en-US" dirty="0"/>
          </a:p>
          <a:p>
            <a:r>
              <a:rPr lang="en-US" dirty="0" smtClean="0"/>
              <a:t>No communities in the Arctic are connected by roads. They are very isolated (alone). Some communities still only hunt for survival.</a:t>
            </a:r>
            <a:endParaRPr lang="en-US" dirty="0" smtClean="0"/>
          </a:p>
        </p:txBody>
      </p:sp>
      <p:sp>
        <p:nvSpPr>
          <p:cNvPr id="3" name="TextBox 2"/>
          <p:cNvSpPr txBox="1"/>
          <p:nvPr/>
        </p:nvSpPr>
        <p:spPr>
          <a:xfrm>
            <a:off x="5975927" y="5350678"/>
            <a:ext cx="5310909" cy="646331"/>
          </a:xfrm>
          <a:prstGeom prst="rect">
            <a:avLst/>
          </a:prstGeom>
          <a:noFill/>
        </p:spPr>
        <p:txBody>
          <a:bodyPr wrap="square" rtlCol="0">
            <a:spAutoFit/>
          </a:bodyPr>
          <a:lstStyle/>
          <a:p>
            <a:r>
              <a:rPr lang="en-US" b="1" dirty="0"/>
              <a:t>How far </a:t>
            </a:r>
            <a:r>
              <a:rPr lang="en-US" b="1" dirty="0" smtClean="0"/>
              <a:t>from your home is the supermarket?</a:t>
            </a:r>
          </a:p>
          <a:p>
            <a:r>
              <a:rPr lang="en-US" b="1" dirty="0" smtClean="0"/>
              <a:t>How </a:t>
            </a:r>
            <a:r>
              <a:rPr lang="en-US" b="1" dirty="0"/>
              <a:t>often do </a:t>
            </a:r>
            <a:r>
              <a:rPr lang="en-US" b="1" dirty="0" smtClean="0"/>
              <a:t>you go </a:t>
            </a:r>
            <a:r>
              <a:rPr lang="en-US" b="1" dirty="0" smtClean="0"/>
              <a:t>hunting?</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19" y="4073543"/>
            <a:ext cx="5298305" cy="2554270"/>
          </a:xfrm>
          <a:prstGeom prst="rect">
            <a:avLst/>
          </a:prstGeom>
        </p:spPr>
      </p:pic>
    </p:spTree>
    <p:extLst>
      <p:ext uri="{BB962C8B-B14F-4D97-AF65-F5344CB8AC3E}">
        <p14:creationId xmlns:p14="http://schemas.microsoft.com/office/powerpoint/2010/main" val="225208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74" y="1"/>
            <a:ext cx="10972800" cy="1265382"/>
          </a:xfrm>
        </p:spPr>
        <p:txBody>
          <a:bodyPr/>
          <a:lstStyle/>
          <a:p>
            <a:r>
              <a:rPr lang="en-US" dirty="0" smtClean="0"/>
              <a:t>What food would you </a:t>
            </a:r>
            <a:r>
              <a:rPr lang="en-US" dirty="0" smtClean="0"/>
              <a:t>eat </a:t>
            </a:r>
            <a:r>
              <a:rPr lang="en-US" dirty="0" smtClean="0"/>
              <a:t>in </a:t>
            </a:r>
            <a:r>
              <a:rPr lang="en-US" dirty="0" smtClean="0"/>
              <a:t>the arctic?</a:t>
            </a:r>
            <a:endParaRPr lang="en-US" dirty="0"/>
          </a:p>
        </p:txBody>
      </p:sp>
      <p:sp>
        <p:nvSpPr>
          <p:cNvPr id="6" name="TextBox 5"/>
          <p:cNvSpPr txBox="1"/>
          <p:nvPr/>
        </p:nvSpPr>
        <p:spPr>
          <a:xfrm>
            <a:off x="1436109" y="1696576"/>
            <a:ext cx="2991861" cy="1477328"/>
          </a:xfrm>
          <a:prstGeom prst="rect">
            <a:avLst/>
          </a:prstGeom>
          <a:noFill/>
        </p:spPr>
        <p:txBody>
          <a:bodyPr wrap="square" rtlCol="0">
            <a:spAutoFit/>
          </a:bodyPr>
          <a:lstStyle/>
          <a:p>
            <a:r>
              <a:rPr lang="en-US" dirty="0" smtClean="0"/>
              <a:t>Nice try! Although you may be able to buy this in a market, it cannot be grown. Therefore, it is rare to eat.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4919" y="1253867"/>
            <a:ext cx="2991861" cy="2243896"/>
          </a:xfrm>
        </p:spPr>
      </p:pic>
      <p:sp>
        <p:nvSpPr>
          <p:cNvPr id="7" name="TextBox 6"/>
          <p:cNvSpPr txBox="1"/>
          <p:nvPr/>
        </p:nvSpPr>
        <p:spPr>
          <a:xfrm>
            <a:off x="6671974" y="1442112"/>
            <a:ext cx="2991861" cy="2031325"/>
          </a:xfrm>
          <a:prstGeom prst="rect">
            <a:avLst/>
          </a:prstGeom>
          <a:noFill/>
        </p:spPr>
        <p:txBody>
          <a:bodyPr wrap="square" rtlCol="0">
            <a:spAutoFit/>
          </a:bodyPr>
          <a:lstStyle/>
          <a:p>
            <a:r>
              <a:rPr lang="en-US" dirty="0" smtClean="0"/>
              <a:t>Nice try! However, there are no maple trees in the Arctic. There are no trees above the Arctic circle. It could be bought at a market, but it would be expensive.</a:t>
            </a:r>
            <a:endParaRPr lang="en-US" dirty="0"/>
          </a:p>
        </p:txBody>
      </p:sp>
      <p:sp>
        <p:nvSpPr>
          <p:cNvPr id="8" name="TextBox 7"/>
          <p:cNvSpPr txBox="1"/>
          <p:nvPr/>
        </p:nvSpPr>
        <p:spPr>
          <a:xfrm>
            <a:off x="6942136" y="4327374"/>
            <a:ext cx="2991861" cy="1200329"/>
          </a:xfrm>
          <a:prstGeom prst="rect">
            <a:avLst/>
          </a:prstGeom>
          <a:noFill/>
        </p:spPr>
        <p:txBody>
          <a:bodyPr wrap="square" rtlCol="0">
            <a:spAutoFit/>
          </a:bodyPr>
          <a:lstStyle/>
          <a:p>
            <a:r>
              <a:rPr lang="en-US" dirty="0" smtClean="0"/>
              <a:t>Blue is a great </a:t>
            </a:r>
            <a:r>
              <a:rPr lang="en-US" dirty="0" err="1" smtClean="0"/>
              <a:t>colour</a:t>
            </a:r>
            <a:r>
              <a:rPr lang="en-US" dirty="0" smtClean="0"/>
              <a:t>! However, it isn’t Mr. </a:t>
            </a:r>
            <a:r>
              <a:rPr lang="en-US" dirty="0" err="1" smtClean="0"/>
              <a:t>Pakosh’s</a:t>
            </a:r>
            <a:r>
              <a:rPr lang="en-US" dirty="0" smtClean="0"/>
              <a:t> </a:t>
            </a:r>
            <a:r>
              <a:rPr lang="en-US" dirty="0" err="1" smtClean="0"/>
              <a:t>favourite</a:t>
            </a:r>
            <a:r>
              <a:rPr lang="en-US" dirty="0" smtClean="0"/>
              <a:t>! Try again!</a:t>
            </a:r>
            <a:endParaRPr lang="en-US" dirty="0"/>
          </a:p>
        </p:txBody>
      </p:sp>
      <p:sp>
        <p:nvSpPr>
          <p:cNvPr id="9" name="TextBox 8"/>
          <p:cNvSpPr txBox="1"/>
          <p:nvPr/>
        </p:nvSpPr>
        <p:spPr>
          <a:xfrm>
            <a:off x="1571191" y="4327373"/>
            <a:ext cx="2991861" cy="1477328"/>
          </a:xfrm>
          <a:prstGeom prst="rect">
            <a:avLst/>
          </a:prstGeom>
          <a:noFill/>
        </p:spPr>
        <p:txBody>
          <a:bodyPr wrap="square" rtlCol="0">
            <a:spAutoFit/>
          </a:bodyPr>
          <a:lstStyle/>
          <a:p>
            <a:r>
              <a:rPr lang="en-US" dirty="0" smtClean="0"/>
              <a:t>Definitely not! This is a very rare fruit not only for the Arctic, but all of Canada. It is much too cold to grow here!</a:t>
            </a:r>
            <a:endParaRPr lang="en-US" dirty="0"/>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108" y="3672140"/>
            <a:ext cx="2991861" cy="2243896"/>
          </a:xfrm>
          <a:prstGeom prst="rect">
            <a:avLst/>
          </a:prstGeom>
        </p:spPr>
      </p:pic>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510" y="1258489"/>
            <a:ext cx="2991861" cy="2243896"/>
          </a:xfrm>
          <a:prstGeom prst="rect">
            <a:avLst/>
          </a:prstGeom>
        </p:spPr>
      </p:pic>
      <p:pic>
        <p:nvPicPr>
          <p:cNvPr id="12"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1974" y="3650166"/>
            <a:ext cx="2991861" cy="2243896"/>
          </a:xfrm>
          <a:prstGeom prst="rect">
            <a:avLst/>
          </a:prstGeom>
        </p:spPr>
      </p:pic>
      <p:sp>
        <p:nvSpPr>
          <p:cNvPr id="13" name="TextBox 12"/>
          <p:cNvSpPr txBox="1"/>
          <p:nvPr/>
        </p:nvSpPr>
        <p:spPr>
          <a:xfrm>
            <a:off x="4563052" y="2105889"/>
            <a:ext cx="1126548" cy="369332"/>
          </a:xfrm>
          <a:prstGeom prst="rect">
            <a:avLst/>
          </a:prstGeom>
          <a:noFill/>
        </p:spPr>
        <p:txBody>
          <a:bodyPr wrap="square" rtlCol="0">
            <a:spAutoFit/>
          </a:bodyPr>
          <a:lstStyle/>
          <a:p>
            <a:r>
              <a:rPr lang="en-US" dirty="0">
                <a:sym typeface="Wingdings" panose="05000000000000000000" pitchFamily="2" charset="2"/>
              </a:rPr>
              <a:t> </a:t>
            </a:r>
            <a:r>
              <a:rPr lang="en-US" dirty="0" smtClean="0"/>
              <a:t>Rice</a:t>
            </a:r>
            <a:endParaRPr lang="en-US" dirty="0"/>
          </a:p>
        </p:txBody>
      </p:sp>
      <p:sp>
        <p:nvSpPr>
          <p:cNvPr id="14" name="TextBox 13"/>
          <p:cNvSpPr txBox="1"/>
          <p:nvPr/>
        </p:nvSpPr>
        <p:spPr>
          <a:xfrm>
            <a:off x="10017269" y="2202665"/>
            <a:ext cx="1380403" cy="646331"/>
          </a:xfrm>
          <a:prstGeom prst="rect">
            <a:avLst/>
          </a:prstGeom>
          <a:noFill/>
        </p:spPr>
        <p:txBody>
          <a:bodyPr wrap="square" rtlCol="0">
            <a:spAutoFit/>
          </a:bodyPr>
          <a:lstStyle/>
          <a:p>
            <a:r>
              <a:rPr lang="en-US" dirty="0">
                <a:sym typeface="Wingdings" panose="05000000000000000000" pitchFamily="2" charset="2"/>
              </a:rPr>
              <a:t></a:t>
            </a:r>
            <a:r>
              <a:rPr lang="en-US" dirty="0" smtClean="0"/>
              <a:t> Maple Syrup</a:t>
            </a:r>
            <a:endParaRPr lang="en-US" dirty="0"/>
          </a:p>
        </p:txBody>
      </p:sp>
      <p:sp>
        <p:nvSpPr>
          <p:cNvPr id="15" name="TextBox 14"/>
          <p:cNvSpPr txBox="1"/>
          <p:nvPr/>
        </p:nvSpPr>
        <p:spPr>
          <a:xfrm>
            <a:off x="4564351" y="4587448"/>
            <a:ext cx="1466994" cy="369332"/>
          </a:xfrm>
          <a:prstGeom prst="rect">
            <a:avLst/>
          </a:prstGeom>
          <a:noFill/>
        </p:spPr>
        <p:txBody>
          <a:bodyPr wrap="square" rtlCol="0">
            <a:spAutoFit/>
          </a:bodyPr>
          <a:lstStyle/>
          <a:p>
            <a:r>
              <a:rPr lang="en-US" dirty="0">
                <a:sym typeface="Wingdings" panose="05000000000000000000" pitchFamily="2" charset="2"/>
              </a:rPr>
              <a:t></a:t>
            </a:r>
            <a:r>
              <a:rPr lang="en-US" dirty="0" smtClean="0"/>
              <a:t> Papaya</a:t>
            </a:r>
            <a:endParaRPr lang="en-US" dirty="0"/>
          </a:p>
        </p:txBody>
      </p:sp>
      <p:sp>
        <p:nvSpPr>
          <p:cNvPr id="16" name="TextBox 15"/>
          <p:cNvSpPr txBox="1"/>
          <p:nvPr/>
        </p:nvSpPr>
        <p:spPr>
          <a:xfrm>
            <a:off x="9860105" y="4587448"/>
            <a:ext cx="1399021" cy="369332"/>
          </a:xfrm>
          <a:prstGeom prst="rect">
            <a:avLst/>
          </a:prstGeom>
          <a:noFill/>
        </p:spPr>
        <p:txBody>
          <a:bodyPr wrap="square" rtlCol="0">
            <a:spAutoFit/>
          </a:bodyPr>
          <a:lstStyle/>
          <a:p>
            <a:r>
              <a:rPr lang="en-US" dirty="0" smtClean="0">
                <a:sym typeface="Wingdings" panose="05000000000000000000" pitchFamily="2" charset="2"/>
              </a:rPr>
              <a:t> Fish</a:t>
            </a:r>
            <a:endParaRPr lang="en-US" dirty="0"/>
          </a:p>
        </p:txBody>
      </p:sp>
    </p:spTree>
    <p:extLst>
      <p:ext uri="{BB962C8B-B14F-4D97-AF65-F5344CB8AC3E}">
        <p14:creationId xmlns:p14="http://schemas.microsoft.com/office/powerpoint/2010/main" val="194995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10"/>
                                        </p:tgtEl>
                                      </p:cBhvr>
                                    </p:animEffect>
                                    <p:set>
                                      <p:cBhvr>
                                        <p:cTn id="12" dur="1" fill="hold">
                                          <p:stCondLst>
                                            <p:cond delay="19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500"/>
                                        <p:tgtEl>
                                          <p:spTgt spid="11"/>
                                        </p:tgtEl>
                                        <p:attrNameLst>
                                          <p:attrName>ppt_w</p:attrName>
                                        </p:attrNameLst>
                                      </p:cBhvr>
                                      <p:tavLst>
                                        <p:tav tm="0">
                                          <p:val>
                                            <p:strVal val="ppt_w"/>
                                          </p:val>
                                        </p:tav>
                                        <p:tav tm="100000">
                                          <p:val>
                                            <p:fltVal val="0"/>
                                          </p:val>
                                        </p:tav>
                                      </p:tavLst>
                                    </p:anim>
                                    <p:anim calcmode="lin" valueType="num">
                                      <p:cBhvr>
                                        <p:cTn id="17" dur="500"/>
                                        <p:tgtEl>
                                          <p:spTgt spid="11"/>
                                        </p:tgtEl>
                                        <p:attrNameLst>
                                          <p:attrName>ppt_h</p:attrName>
                                        </p:attrNameLst>
                                      </p:cBhvr>
                                      <p:tavLst>
                                        <p:tav tm="0">
                                          <p:val>
                                            <p:strVal val="ppt_h"/>
                                          </p:val>
                                        </p:tav>
                                        <p:tav tm="100000">
                                          <p:val>
                                            <p:fltVal val="0"/>
                                          </p:val>
                                        </p:tav>
                                      </p:tavLst>
                                    </p:anim>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6" y="44145"/>
            <a:ext cx="8534400" cy="1507067"/>
          </a:xfrm>
        </p:spPr>
        <p:txBody>
          <a:bodyPr/>
          <a:lstStyle/>
          <a:p>
            <a:r>
              <a:rPr lang="en-US" dirty="0" smtClean="0"/>
              <a:t>Fish! Of course!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66" y="1315071"/>
            <a:ext cx="5346700" cy="2994152"/>
          </a:xfrm>
        </p:spPr>
      </p:pic>
      <p:sp>
        <p:nvSpPr>
          <p:cNvPr id="5" name="TextBox 4"/>
          <p:cNvSpPr txBox="1"/>
          <p:nvPr/>
        </p:nvSpPr>
        <p:spPr>
          <a:xfrm>
            <a:off x="5975927" y="3802823"/>
            <a:ext cx="5994400" cy="461665"/>
          </a:xfrm>
          <a:prstGeom prst="rect">
            <a:avLst/>
          </a:prstGeom>
          <a:noFill/>
        </p:spPr>
        <p:txBody>
          <a:bodyPr wrap="square" rtlCol="0">
            <a:spAutoFit/>
          </a:bodyPr>
          <a:lstStyle/>
          <a:p>
            <a:r>
              <a:rPr lang="en-US" sz="2400" dirty="0" smtClean="0"/>
              <a:t>What </a:t>
            </a:r>
            <a:r>
              <a:rPr lang="en-US" sz="2400" dirty="0" smtClean="0"/>
              <a:t>else would you eat in the Arctic?</a:t>
            </a:r>
            <a:endParaRPr lang="en-US" sz="2400" dirty="0" smtClean="0"/>
          </a:p>
        </p:txBody>
      </p:sp>
      <p:sp>
        <p:nvSpPr>
          <p:cNvPr id="6" name="Rectangle 5"/>
          <p:cNvSpPr/>
          <p:nvPr/>
        </p:nvSpPr>
        <p:spPr>
          <a:xfrm>
            <a:off x="5975927" y="4309223"/>
            <a:ext cx="6096000" cy="1200329"/>
          </a:xfrm>
          <a:prstGeom prst="rect">
            <a:avLst/>
          </a:prstGeom>
        </p:spPr>
        <p:txBody>
          <a:bodyPr>
            <a:spAutoFit/>
          </a:bodyPr>
          <a:lstStyle/>
          <a:p>
            <a:r>
              <a:rPr lang="en-US" dirty="0" smtClean="0"/>
              <a:t>Since they cannot grow food in the Arctic, the Inuit have been primarily eating food that they can hunt. This includes: seals, musk ox, ptarmigan, caribou and whales.</a:t>
            </a:r>
            <a:endParaRPr lang="en-US" dirty="0" smtClean="0"/>
          </a:p>
        </p:txBody>
      </p:sp>
      <p:sp>
        <p:nvSpPr>
          <p:cNvPr id="7" name="TextBox 6"/>
          <p:cNvSpPr txBox="1"/>
          <p:nvPr/>
        </p:nvSpPr>
        <p:spPr>
          <a:xfrm>
            <a:off x="5975927" y="1135714"/>
            <a:ext cx="5735782" cy="830997"/>
          </a:xfrm>
          <a:prstGeom prst="rect">
            <a:avLst/>
          </a:prstGeom>
          <a:noFill/>
        </p:spPr>
        <p:txBody>
          <a:bodyPr wrap="square" rtlCol="0">
            <a:spAutoFit/>
          </a:bodyPr>
          <a:lstStyle/>
          <a:p>
            <a:r>
              <a:rPr lang="en-US" sz="2400" dirty="0" smtClean="0"/>
              <a:t>Why </a:t>
            </a:r>
            <a:r>
              <a:rPr lang="en-US" sz="2400" dirty="0" smtClean="0"/>
              <a:t>would you get fish for food in the Arctic? </a:t>
            </a:r>
            <a:endParaRPr lang="en-US" sz="2400" dirty="0"/>
          </a:p>
        </p:txBody>
      </p:sp>
      <p:sp>
        <p:nvSpPr>
          <p:cNvPr id="8" name="TextBox 7"/>
          <p:cNvSpPr txBox="1"/>
          <p:nvPr/>
        </p:nvSpPr>
        <p:spPr>
          <a:xfrm>
            <a:off x="5975927" y="1949426"/>
            <a:ext cx="5421746" cy="1754326"/>
          </a:xfrm>
          <a:prstGeom prst="rect">
            <a:avLst/>
          </a:prstGeom>
          <a:noFill/>
        </p:spPr>
        <p:txBody>
          <a:bodyPr wrap="square" rtlCol="0">
            <a:spAutoFit/>
          </a:bodyPr>
          <a:lstStyle/>
          <a:p>
            <a:r>
              <a:rPr lang="en-US" dirty="0" smtClean="0"/>
              <a:t>The Inuit have hunted and fished for 100s of years! The Arctic Ocean surrounds their communities and provides a great source of food for the communities! </a:t>
            </a:r>
            <a:r>
              <a:rPr lang="en-US" dirty="0" smtClean="0"/>
              <a:t>They even fish through the ice by digging a hole in it and catching them beneath the ice (ice fishing).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97" y="4510623"/>
            <a:ext cx="2424256" cy="17634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202" y="4531013"/>
            <a:ext cx="2619375" cy="17430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0743" y="5264727"/>
            <a:ext cx="2120202" cy="158810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0571" y="5264727"/>
            <a:ext cx="2127102" cy="1593273"/>
          </a:xfrm>
          <a:prstGeom prst="rect">
            <a:avLst/>
          </a:prstGeom>
        </p:spPr>
      </p:pic>
    </p:spTree>
    <p:extLst>
      <p:ext uri="{BB962C8B-B14F-4D97-AF65-F5344CB8AC3E}">
        <p14:creationId xmlns:p14="http://schemas.microsoft.com/office/powerpoint/2010/main" val="164838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
            <a:ext cx="10713461" cy="1265382"/>
          </a:xfrm>
        </p:spPr>
        <p:txBody>
          <a:bodyPr/>
          <a:lstStyle/>
          <a:p>
            <a:r>
              <a:rPr lang="en-US" dirty="0" smtClean="0"/>
              <a:t>What would you not </a:t>
            </a:r>
            <a:r>
              <a:rPr lang="en-US" dirty="0" smtClean="0"/>
              <a:t>eat in the arctic</a:t>
            </a:r>
            <a:r>
              <a:rPr lang="en-US" dirty="0"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4472" y="1265381"/>
            <a:ext cx="2991861" cy="2232383"/>
          </a:xfrm>
        </p:spPr>
      </p:pic>
      <p:sp>
        <p:nvSpPr>
          <p:cNvPr id="7" name="TextBox 6"/>
          <p:cNvSpPr txBox="1"/>
          <p:nvPr/>
        </p:nvSpPr>
        <p:spPr>
          <a:xfrm>
            <a:off x="6671973" y="1705194"/>
            <a:ext cx="2991861" cy="1200329"/>
          </a:xfrm>
          <a:prstGeom prst="rect">
            <a:avLst/>
          </a:prstGeom>
          <a:noFill/>
        </p:spPr>
        <p:txBody>
          <a:bodyPr wrap="square" rtlCol="0">
            <a:spAutoFit/>
          </a:bodyPr>
          <a:lstStyle/>
          <a:p>
            <a:r>
              <a:rPr lang="en-US" dirty="0" smtClean="0"/>
              <a:t>Try again! Seal is eaten all the time by both animals and humans. It is often eaten raw! Yum!</a:t>
            </a:r>
            <a:endParaRPr lang="en-US" dirty="0"/>
          </a:p>
        </p:txBody>
      </p:sp>
      <p:sp>
        <p:nvSpPr>
          <p:cNvPr id="8" name="TextBox 7"/>
          <p:cNvSpPr txBox="1"/>
          <p:nvPr/>
        </p:nvSpPr>
        <p:spPr>
          <a:xfrm>
            <a:off x="6671973" y="4285961"/>
            <a:ext cx="2991861" cy="1200329"/>
          </a:xfrm>
          <a:prstGeom prst="rect">
            <a:avLst/>
          </a:prstGeom>
          <a:noFill/>
        </p:spPr>
        <p:txBody>
          <a:bodyPr wrap="square" rtlCol="0">
            <a:spAutoFit/>
          </a:bodyPr>
          <a:lstStyle/>
          <a:p>
            <a:r>
              <a:rPr lang="en-US" dirty="0" smtClean="0"/>
              <a:t>Ptarmigan are still hunted! They are similar to chickens in the design and meat.</a:t>
            </a:r>
            <a:endParaRPr lang="en-US" dirty="0"/>
          </a:p>
        </p:txBody>
      </p:sp>
      <p:sp>
        <p:nvSpPr>
          <p:cNvPr id="9" name="TextBox 8"/>
          <p:cNvSpPr txBox="1"/>
          <p:nvPr/>
        </p:nvSpPr>
        <p:spPr>
          <a:xfrm>
            <a:off x="1509963" y="4036601"/>
            <a:ext cx="2991861" cy="1754326"/>
          </a:xfrm>
          <a:prstGeom prst="rect">
            <a:avLst/>
          </a:prstGeom>
          <a:noFill/>
        </p:spPr>
        <p:txBody>
          <a:bodyPr wrap="square" rtlCol="0">
            <a:spAutoFit/>
          </a:bodyPr>
          <a:lstStyle/>
          <a:p>
            <a:r>
              <a:rPr lang="en-US" dirty="0" smtClean="0"/>
              <a:t>Whales, such as the Beluga, are a very important source of food. One Beluga Whale can feed up to 100 people in a community.</a:t>
            </a:r>
            <a:endParaRPr lang="en-US" dirty="0"/>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346" y="3776640"/>
            <a:ext cx="2991861" cy="1990947"/>
          </a:xfrm>
          <a:prstGeom prst="rect">
            <a:avLst/>
          </a:prstGeom>
        </p:spPr>
      </p:pic>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972" y="1265381"/>
            <a:ext cx="2991861" cy="2232383"/>
          </a:xfrm>
          <a:prstGeom prst="rect">
            <a:avLst/>
          </a:prstGeom>
        </p:spPr>
      </p:pic>
      <p:pic>
        <p:nvPicPr>
          <p:cNvPr id="12"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6109" y="3793563"/>
            <a:ext cx="2991860" cy="1990947"/>
          </a:xfrm>
          <a:prstGeom prst="rect">
            <a:avLst/>
          </a:prstGeom>
        </p:spPr>
      </p:pic>
      <p:sp>
        <p:nvSpPr>
          <p:cNvPr id="13" name="TextBox 12"/>
          <p:cNvSpPr txBox="1"/>
          <p:nvPr/>
        </p:nvSpPr>
        <p:spPr>
          <a:xfrm>
            <a:off x="4563051" y="2096653"/>
            <a:ext cx="1459057" cy="369332"/>
          </a:xfrm>
          <a:prstGeom prst="rect">
            <a:avLst/>
          </a:prstGeom>
          <a:noFill/>
        </p:spPr>
        <p:txBody>
          <a:bodyPr wrap="square" rtlCol="0">
            <a:spAutoFit/>
          </a:bodyPr>
          <a:lstStyle/>
          <a:p>
            <a:r>
              <a:rPr lang="en-US" dirty="0">
                <a:sym typeface="Wingdings" panose="05000000000000000000" pitchFamily="2" charset="2"/>
              </a:rPr>
              <a:t></a:t>
            </a:r>
            <a:r>
              <a:rPr lang="en-US" dirty="0" smtClean="0"/>
              <a:t> Goats</a:t>
            </a:r>
            <a:endParaRPr lang="en-US" dirty="0"/>
          </a:p>
        </p:txBody>
      </p:sp>
      <p:sp>
        <p:nvSpPr>
          <p:cNvPr id="14" name="TextBox 13"/>
          <p:cNvSpPr txBox="1"/>
          <p:nvPr/>
        </p:nvSpPr>
        <p:spPr>
          <a:xfrm>
            <a:off x="10017270" y="2202665"/>
            <a:ext cx="1126548" cy="369332"/>
          </a:xfrm>
          <a:prstGeom prst="rect">
            <a:avLst/>
          </a:prstGeom>
          <a:noFill/>
        </p:spPr>
        <p:txBody>
          <a:bodyPr wrap="square" rtlCol="0">
            <a:spAutoFit/>
          </a:bodyPr>
          <a:lstStyle/>
          <a:p>
            <a:r>
              <a:rPr lang="en-US" dirty="0">
                <a:sym typeface="Wingdings" panose="05000000000000000000" pitchFamily="2" charset="2"/>
              </a:rPr>
              <a:t> </a:t>
            </a:r>
            <a:r>
              <a:rPr lang="en-US" dirty="0" smtClean="0"/>
              <a:t>Seal</a:t>
            </a:r>
            <a:endParaRPr lang="en-US" dirty="0"/>
          </a:p>
        </p:txBody>
      </p:sp>
      <p:sp>
        <p:nvSpPr>
          <p:cNvPr id="15" name="TextBox 14"/>
          <p:cNvSpPr txBox="1"/>
          <p:nvPr/>
        </p:nvSpPr>
        <p:spPr>
          <a:xfrm>
            <a:off x="4575679" y="4604371"/>
            <a:ext cx="1540885" cy="369332"/>
          </a:xfrm>
          <a:prstGeom prst="rect">
            <a:avLst/>
          </a:prstGeom>
          <a:noFill/>
        </p:spPr>
        <p:txBody>
          <a:bodyPr wrap="square" rtlCol="0">
            <a:spAutoFit/>
          </a:bodyPr>
          <a:lstStyle/>
          <a:p>
            <a:r>
              <a:rPr lang="en-US" dirty="0">
                <a:sym typeface="Wingdings" panose="05000000000000000000" pitchFamily="2" charset="2"/>
              </a:rPr>
              <a:t> </a:t>
            </a:r>
            <a:r>
              <a:rPr lang="en-US" dirty="0" smtClean="0"/>
              <a:t>Whale</a:t>
            </a:r>
            <a:endParaRPr lang="en-US" dirty="0"/>
          </a:p>
        </p:txBody>
      </p:sp>
      <p:sp>
        <p:nvSpPr>
          <p:cNvPr id="16" name="TextBox 15"/>
          <p:cNvSpPr txBox="1"/>
          <p:nvPr/>
        </p:nvSpPr>
        <p:spPr>
          <a:xfrm>
            <a:off x="9995331" y="5233779"/>
            <a:ext cx="1752170" cy="369332"/>
          </a:xfrm>
          <a:prstGeom prst="rect">
            <a:avLst/>
          </a:prstGeom>
          <a:noFill/>
        </p:spPr>
        <p:txBody>
          <a:bodyPr wrap="square" rtlCol="0">
            <a:spAutoFit/>
          </a:bodyPr>
          <a:lstStyle/>
          <a:p>
            <a:r>
              <a:rPr lang="en-US" dirty="0" smtClean="0">
                <a:sym typeface="Wingdings" panose="05000000000000000000" pitchFamily="2" charset="2"/>
              </a:rPr>
              <a:t></a:t>
            </a:r>
            <a:r>
              <a:rPr lang="en-US" dirty="0" smtClean="0"/>
              <a:t>Ptarmigan</a:t>
            </a:r>
            <a:endParaRPr lang="en-US" dirty="0"/>
          </a:p>
        </p:txBody>
      </p:sp>
    </p:spTree>
    <p:extLst>
      <p:ext uri="{BB962C8B-B14F-4D97-AF65-F5344CB8AC3E}">
        <p14:creationId xmlns:p14="http://schemas.microsoft.com/office/powerpoint/2010/main" val="92700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 calcmode="lin" valueType="num">
                                      <p:cBhvr>
                                        <p:cTn id="8" dur="1000"/>
                                        <p:tgtEl>
                                          <p:spTgt spid="10"/>
                                        </p:tgtEl>
                                        <p:attrNameLst>
                                          <p:attrName>style.rotation</p:attrName>
                                        </p:attrNameLst>
                                      </p:cBhvr>
                                      <p:tavLst>
                                        <p:tav tm="0">
                                          <p:val>
                                            <p:fltVal val="0"/>
                                          </p:val>
                                        </p:tav>
                                        <p:tav tm="100000">
                                          <p:val>
                                            <p:fltVal val="90"/>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5" presetClass="exit" presetSubtype="0" fill="hold" nodeType="clickEffect">
                                  <p:stCondLst>
                                    <p:cond delay="0"/>
                                  </p:stCondLst>
                                  <p:childTnLst>
                                    <p:animEffect transition="out" filter="fade">
                                      <p:cBhvr>
                                        <p:cTn id="14" dur="2000"/>
                                        <p:tgtEl>
                                          <p:spTgt spid="12"/>
                                        </p:tgtEl>
                                      </p:cBhvr>
                                    </p:animEffect>
                                    <p:anim calcmode="lin" valueType="num">
                                      <p:cBhvr>
                                        <p:cTn id="15"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12"/>
                                        </p:tgtEl>
                                        <p:attrNameLst>
                                          <p:attrName>ppt_h</p:attrName>
                                        </p:attrNameLst>
                                      </p:cBhvr>
                                      <p:tavLst>
                                        <p:tav tm="0">
                                          <p:val>
                                            <p:strVal val="ppt_h"/>
                                          </p:val>
                                        </p:tav>
                                        <p:tav tm="100000">
                                          <p:val>
                                            <p:strVal val="ppt_h"/>
                                          </p:val>
                                        </p:tav>
                                      </p:tavLst>
                                    </p:anim>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11"/>
                                        </p:tgtEl>
                                        <p:attrNameLst>
                                          <p:attrName>ppt_w</p:attrName>
                                        </p:attrNameLst>
                                      </p:cBhvr>
                                      <p:tavLst>
                                        <p:tav tm="0">
                                          <p:val>
                                            <p:strVal val="ppt_w"/>
                                          </p:val>
                                        </p:tav>
                                        <p:tav tm="100000">
                                          <p:val>
                                            <p:fltVal val="0"/>
                                          </p:val>
                                        </p:tav>
                                      </p:tavLst>
                                    </p:anim>
                                    <p:anim calcmode="lin" valueType="num">
                                      <p:cBhvr>
                                        <p:cTn id="22" dur="500"/>
                                        <p:tgtEl>
                                          <p:spTgt spid="11"/>
                                        </p:tgtEl>
                                        <p:attrNameLst>
                                          <p:attrName>ppt_h</p:attrName>
                                        </p:attrNameLst>
                                      </p:cBhvr>
                                      <p:tavLst>
                                        <p:tav tm="0">
                                          <p:val>
                                            <p:strVal val="ppt_h"/>
                                          </p:val>
                                        </p:tav>
                                        <p:tav tm="100000">
                                          <p:val>
                                            <p:fltVal val="0"/>
                                          </p:val>
                                        </p:tav>
                                      </p:tavLst>
                                    </p:anim>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0" y="303260"/>
            <a:ext cx="8534400" cy="1507067"/>
          </a:xfrm>
        </p:spPr>
        <p:txBody>
          <a:bodyPr/>
          <a:lstStyle/>
          <a:p>
            <a:r>
              <a:rPr lang="en-US" dirty="0" smtClean="0"/>
              <a:t>Goats</a:t>
            </a:r>
            <a:r>
              <a:rPr lang="en-US" dirty="0" smtClean="0"/>
              <a:t>? </a:t>
            </a:r>
            <a:r>
              <a:rPr lang="en-US" dirty="0" smtClean="0"/>
              <a:t>Why Not?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341" y="1443902"/>
            <a:ext cx="4602866" cy="2832533"/>
          </a:xfrm>
        </p:spPr>
      </p:pic>
      <p:sp>
        <p:nvSpPr>
          <p:cNvPr id="7" name="TextBox 6"/>
          <p:cNvSpPr txBox="1"/>
          <p:nvPr/>
        </p:nvSpPr>
        <p:spPr>
          <a:xfrm>
            <a:off x="5170384" y="1535905"/>
            <a:ext cx="5735782" cy="461665"/>
          </a:xfrm>
          <a:prstGeom prst="rect">
            <a:avLst/>
          </a:prstGeom>
          <a:noFill/>
        </p:spPr>
        <p:txBody>
          <a:bodyPr wrap="square" rtlCol="0">
            <a:spAutoFit/>
          </a:bodyPr>
          <a:lstStyle/>
          <a:p>
            <a:r>
              <a:rPr lang="en-US" sz="2400" dirty="0" smtClean="0"/>
              <a:t>Why would </a:t>
            </a:r>
            <a:r>
              <a:rPr lang="en-US" sz="2400" dirty="0" smtClean="0"/>
              <a:t>they not eat goat? </a:t>
            </a:r>
            <a:endParaRPr lang="en-US" sz="2400" dirty="0"/>
          </a:p>
        </p:txBody>
      </p:sp>
      <p:sp>
        <p:nvSpPr>
          <p:cNvPr id="8" name="TextBox 7"/>
          <p:cNvSpPr txBox="1"/>
          <p:nvPr/>
        </p:nvSpPr>
        <p:spPr>
          <a:xfrm>
            <a:off x="5170384" y="2254720"/>
            <a:ext cx="5421746" cy="1477328"/>
          </a:xfrm>
          <a:prstGeom prst="rect">
            <a:avLst/>
          </a:prstGeom>
          <a:noFill/>
        </p:spPr>
        <p:txBody>
          <a:bodyPr wrap="square" rtlCol="0">
            <a:spAutoFit/>
          </a:bodyPr>
          <a:lstStyle/>
          <a:p>
            <a:r>
              <a:rPr lang="en-US" dirty="0" smtClean="0"/>
              <a:t>There are no goats in the Arctic! It is much too cold for them to survive! Also, if people were to bring goats to the Arctic, there is no vegetation that they could eat to survive.</a:t>
            </a:r>
            <a:endParaRPr lang="en-US" dirty="0" smtClean="0"/>
          </a:p>
          <a:p>
            <a:endParaRPr lang="en-US" dirty="0"/>
          </a:p>
        </p:txBody>
      </p:sp>
      <p:sp>
        <p:nvSpPr>
          <p:cNvPr id="3" name="TextBox 2"/>
          <p:cNvSpPr txBox="1"/>
          <p:nvPr/>
        </p:nvSpPr>
        <p:spPr>
          <a:xfrm>
            <a:off x="5255491" y="3463636"/>
            <a:ext cx="5837382" cy="830997"/>
          </a:xfrm>
          <a:prstGeom prst="rect">
            <a:avLst/>
          </a:prstGeom>
          <a:noFill/>
        </p:spPr>
        <p:txBody>
          <a:bodyPr wrap="square" rtlCol="0">
            <a:spAutoFit/>
          </a:bodyPr>
          <a:lstStyle/>
          <a:p>
            <a:r>
              <a:rPr lang="en-US" sz="2400" dirty="0" smtClean="0"/>
              <a:t>What else would you not eat in the Arctic? Why?</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 y="4471920"/>
            <a:ext cx="2099016"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1516" y="4471920"/>
            <a:ext cx="2020803" cy="173195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8426" y="4460804"/>
            <a:ext cx="2619375" cy="17430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8332" y="4460804"/>
            <a:ext cx="2171700" cy="175419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1093" y="4471920"/>
            <a:ext cx="2619375" cy="1743075"/>
          </a:xfrm>
          <a:prstGeom prst="rect">
            <a:avLst/>
          </a:prstGeom>
        </p:spPr>
      </p:pic>
    </p:spTree>
    <p:extLst>
      <p:ext uri="{BB962C8B-B14F-4D97-AF65-F5344CB8AC3E}">
        <p14:creationId xmlns:p14="http://schemas.microsoft.com/office/powerpoint/2010/main" val="11988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let’s see how much you remember! Have a seat!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6968" y="1610374"/>
            <a:ext cx="7400686" cy="2231953"/>
          </a:xfrm>
        </p:spPr>
      </p:pic>
    </p:spTree>
    <p:extLst>
      <p:ext uri="{BB962C8B-B14F-4D97-AF65-F5344CB8AC3E}">
        <p14:creationId xmlns:p14="http://schemas.microsoft.com/office/powerpoint/2010/main" val="1957181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HONG KONG</a:t>
            </a:r>
            <a:endParaRPr lang="en-US" sz="4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748145"/>
            <a:ext cx="4996152" cy="3657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455" y="748145"/>
            <a:ext cx="5446644" cy="3657600"/>
          </a:xfrm>
          <a:prstGeom prst="rect">
            <a:avLst/>
          </a:prstGeom>
        </p:spPr>
      </p:pic>
    </p:spTree>
    <p:extLst>
      <p:ext uri="{BB962C8B-B14F-4D97-AF65-F5344CB8AC3E}">
        <p14:creationId xmlns:p14="http://schemas.microsoft.com/office/powerpoint/2010/main" val="130708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3" y="74900"/>
            <a:ext cx="11998036" cy="1265382"/>
          </a:xfrm>
        </p:spPr>
        <p:txBody>
          <a:bodyPr>
            <a:normAutofit/>
          </a:bodyPr>
          <a:lstStyle/>
          <a:p>
            <a:r>
              <a:rPr lang="en-US" sz="3200" dirty="0" smtClean="0"/>
              <a:t>Which photo best describes </a:t>
            </a:r>
            <a:r>
              <a:rPr lang="en-US" sz="3200" dirty="0" err="1" smtClean="0"/>
              <a:t>hong</a:t>
            </a:r>
            <a:r>
              <a:rPr lang="en-US" sz="3200" dirty="0" smtClean="0"/>
              <a:t> </a:t>
            </a:r>
            <a:r>
              <a:rPr lang="en-US" sz="3200" dirty="0" err="1" smtClean="0"/>
              <a:t>kong</a:t>
            </a:r>
            <a:r>
              <a:rPr lang="en-US" sz="3200" dirty="0" smtClean="0"/>
              <a:t> temperature?</a:t>
            </a:r>
            <a:endParaRPr lang="en-US" sz="3200" dirty="0"/>
          </a:p>
        </p:txBody>
      </p:sp>
      <p:sp>
        <p:nvSpPr>
          <p:cNvPr id="6" name="TextBox 5"/>
          <p:cNvSpPr txBox="1"/>
          <p:nvPr/>
        </p:nvSpPr>
        <p:spPr>
          <a:xfrm>
            <a:off x="1571191" y="1681156"/>
            <a:ext cx="2991861" cy="923330"/>
          </a:xfrm>
          <a:prstGeom prst="rect">
            <a:avLst/>
          </a:prstGeom>
          <a:noFill/>
        </p:spPr>
        <p:txBody>
          <a:bodyPr wrap="square" rtlCol="0">
            <a:spAutoFit/>
          </a:bodyPr>
          <a:lstStyle/>
          <a:p>
            <a:r>
              <a:rPr lang="en-US" dirty="0" smtClean="0"/>
              <a:t>It never snows in Hong Kong! It definitely isn’t this cold!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0588" y="1265383"/>
            <a:ext cx="3028494" cy="2232383"/>
          </a:xfrm>
        </p:spPr>
      </p:pic>
      <p:sp>
        <p:nvSpPr>
          <p:cNvPr id="7" name="TextBox 6"/>
          <p:cNvSpPr txBox="1"/>
          <p:nvPr/>
        </p:nvSpPr>
        <p:spPr>
          <a:xfrm>
            <a:off x="6942137" y="1681155"/>
            <a:ext cx="2991861" cy="923330"/>
          </a:xfrm>
          <a:prstGeom prst="rect">
            <a:avLst/>
          </a:prstGeom>
          <a:noFill/>
        </p:spPr>
        <p:txBody>
          <a:bodyPr wrap="square" rtlCol="0">
            <a:spAutoFit/>
          </a:bodyPr>
          <a:lstStyle/>
          <a:p>
            <a:r>
              <a:rPr lang="en-US" dirty="0" smtClean="0"/>
              <a:t>It is sometimes cool, but usually heats up during the day! Guess again!</a:t>
            </a:r>
            <a:endParaRPr lang="en-US" dirty="0"/>
          </a:p>
        </p:txBody>
      </p:sp>
      <p:sp>
        <p:nvSpPr>
          <p:cNvPr id="8" name="TextBox 7"/>
          <p:cNvSpPr txBox="1"/>
          <p:nvPr/>
        </p:nvSpPr>
        <p:spPr>
          <a:xfrm>
            <a:off x="6671973" y="4356615"/>
            <a:ext cx="2991861" cy="1200329"/>
          </a:xfrm>
          <a:prstGeom prst="rect">
            <a:avLst/>
          </a:prstGeom>
          <a:noFill/>
        </p:spPr>
        <p:txBody>
          <a:bodyPr wrap="square" rtlCol="0">
            <a:spAutoFit/>
          </a:bodyPr>
          <a:lstStyle/>
          <a:p>
            <a:r>
              <a:rPr lang="en-US" dirty="0" smtClean="0"/>
              <a:t>It does feel like your melting sometimes, but is never too hot to make a desert!</a:t>
            </a:r>
            <a:endParaRPr lang="en-US" dirty="0"/>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973" y="3888375"/>
            <a:ext cx="2991861" cy="1990947"/>
          </a:xfrm>
          <a:prstGeom prst="rect">
            <a:avLst/>
          </a:prstGeom>
        </p:spPr>
      </p:pic>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974" y="1283855"/>
            <a:ext cx="2991861" cy="2232382"/>
          </a:xfrm>
          <a:prstGeom prst="rect">
            <a:avLst/>
          </a:prstGeom>
        </p:spPr>
      </p:pic>
      <p:pic>
        <p:nvPicPr>
          <p:cNvPr id="12"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8904" y="3888375"/>
            <a:ext cx="2991861" cy="1990947"/>
          </a:xfrm>
          <a:prstGeom prst="rect">
            <a:avLst/>
          </a:prstGeom>
        </p:spPr>
      </p:pic>
      <p:sp>
        <p:nvSpPr>
          <p:cNvPr id="13" name="TextBox 12"/>
          <p:cNvSpPr txBox="1"/>
          <p:nvPr/>
        </p:nvSpPr>
        <p:spPr>
          <a:xfrm>
            <a:off x="4563051" y="2096653"/>
            <a:ext cx="1560658" cy="369332"/>
          </a:xfrm>
          <a:prstGeom prst="rect">
            <a:avLst/>
          </a:prstGeom>
          <a:noFill/>
        </p:spPr>
        <p:txBody>
          <a:bodyPr wrap="square" rtlCol="0">
            <a:spAutoFit/>
          </a:bodyPr>
          <a:lstStyle/>
          <a:p>
            <a:r>
              <a:rPr lang="en-US" dirty="0">
                <a:sym typeface="Wingdings" panose="05000000000000000000" pitchFamily="2" charset="2"/>
              </a:rPr>
              <a:t></a:t>
            </a:r>
            <a:r>
              <a:rPr lang="en-US" dirty="0" smtClean="0"/>
              <a:t> Freezing</a:t>
            </a:r>
            <a:endParaRPr lang="en-US" dirty="0"/>
          </a:p>
        </p:txBody>
      </p:sp>
      <p:sp>
        <p:nvSpPr>
          <p:cNvPr id="14" name="TextBox 13"/>
          <p:cNvSpPr txBox="1"/>
          <p:nvPr/>
        </p:nvSpPr>
        <p:spPr>
          <a:xfrm>
            <a:off x="9750569" y="2114893"/>
            <a:ext cx="1126548" cy="369332"/>
          </a:xfrm>
          <a:prstGeom prst="rect">
            <a:avLst/>
          </a:prstGeom>
          <a:noFill/>
        </p:spPr>
        <p:txBody>
          <a:bodyPr wrap="square" rtlCol="0">
            <a:spAutoFit/>
          </a:bodyPr>
          <a:lstStyle/>
          <a:p>
            <a:r>
              <a:rPr lang="en-US" dirty="0">
                <a:sym typeface="Wingdings" panose="05000000000000000000" pitchFamily="2" charset="2"/>
              </a:rPr>
              <a:t></a:t>
            </a:r>
            <a:r>
              <a:rPr lang="en-US" dirty="0" smtClean="0"/>
              <a:t> Cool</a:t>
            </a:r>
            <a:endParaRPr lang="en-US" dirty="0"/>
          </a:p>
        </p:txBody>
      </p:sp>
      <p:sp>
        <p:nvSpPr>
          <p:cNvPr id="15" name="TextBox 14"/>
          <p:cNvSpPr txBox="1"/>
          <p:nvPr/>
        </p:nvSpPr>
        <p:spPr>
          <a:xfrm>
            <a:off x="4564351" y="4587448"/>
            <a:ext cx="1346922" cy="369332"/>
          </a:xfrm>
          <a:prstGeom prst="rect">
            <a:avLst/>
          </a:prstGeom>
          <a:noFill/>
        </p:spPr>
        <p:txBody>
          <a:bodyPr wrap="square" rtlCol="0">
            <a:spAutoFit/>
          </a:bodyPr>
          <a:lstStyle/>
          <a:p>
            <a:r>
              <a:rPr lang="en-US" dirty="0">
                <a:sym typeface="Wingdings" panose="05000000000000000000" pitchFamily="2" charset="2"/>
              </a:rPr>
              <a:t></a:t>
            </a:r>
            <a:r>
              <a:rPr lang="en-US" dirty="0" smtClean="0"/>
              <a:t> Warm</a:t>
            </a:r>
            <a:endParaRPr lang="en-US" dirty="0"/>
          </a:p>
        </p:txBody>
      </p:sp>
      <p:sp>
        <p:nvSpPr>
          <p:cNvPr id="16" name="TextBox 15"/>
          <p:cNvSpPr txBox="1"/>
          <p:nvPr/>
        </p:nvSpPr>
        <p:spPr>
          <a:xfrm>
            <a:off x="9663834" y="4587447"/>
            <a:ext cx="1655185" cy="369332"/>
          </a:xfrm>
          <a:prstGeom prst="rect">
            <a:avLst/>
          </a:prstGeom>
          <a:noFill/>
        </p:spPr>
        <p:txBody>
          <a:bodyPr wrap="square" rtlCol="0">
            <a:spAutoFit/>
          </a:bodyPr>
          <a:lstStyle/>
          <a:p>
            <a:r>
              <a:rPr lang="en-US" dirty="0">
                <a:sym typeface="Wingdings" panose="05000000000000000000" pitchFamily="2" charset="2"/>
              </a:rPr>
              <a:t></a:t>
            </a:r>
            <a:r>
              <a:rPr lang="en-US" dirty="0" smtClean="0"/>
              <a:t> VERY HOT!</a:t>
            </a:r>
            <a:endParaRPr lang="en-US" dirty="0"/>
          </a:p>
        </p:txBody>
      </p:sp>
    </p:spTree>
    <p:extLst>
      <p:ext uri="{BB962C8B-B14F-4D97-AF65-F5344CB8AC3E}">
        <p14:creationId xmlns:p14="http://schemas.microsoft.com/office/powerpoint/2010/main" val="268070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10"/>
                                        </p:tgtEl>
                                        <p:attrNameLst>
                                          <p:attrName>ppt_w</p:attrName>
                                        </p:attrNameLst>
                                      </p:cBhvr>
                                      <p:tavLst>
                                        <p:tav tm="0">
                                          <p:val>
                                            <p:strVal val="ppt_w"/>
                                          </p:val>
                                        </p:tav>
                                        <p:tav tm="100000">
                                          <p:val>
                                            <p:fltVal val="0"/>
                                          </p:val>
                                        </p:tav>
                                      </p:tavLst>
                                    </p:anim>
                                    <p:anim calcmode="lin" valueType="num">
                                      <p:cBhvr>
                                        <p:cTn id="14" dur="1000"/>
                                        <p:tgtEl>
                                          <p:spTgt spid="10"/>
                                        </p:tgtEl>
                                        <p:attrNameLst>
                                          <p:attrName>ppt_h</p:attrName>
                                        </p:attrNameLst>
                                      </p:cBhvr>
                                      <p:tavLst>
                                        <p:tav tm="0">
                                          <p:val>
                                            <p:strVal val="ppt_h"/>
                                          </p:val>
                                        </p:tav>
                                        <p:tav tm="100000">
                                          <p:val>
                                            <p:fltVal val="0"/>
                                          </p:val>
                                        </p:tav>
                                      </p:tavLst>
                                    </p:anim>
                                    <p:anim calcmode="lin" valueType="num">
                                      <p:cBhvr>
                                        <p:cTn id="15" dur="1000"/>
                                        <p:tgtEl>
                                          <p:spTgt spid="10"/>
                                        </p:tgtEl>
                                        <p:attrNameLst>
                                          <p:attrName>style.rotation</p:attrName>
                                        </p:attrNameLst>
                                      </p:cBhvr>
                                      <p:tavLst>
                                        <p:tav tm="0">
                                          <p:val>
                                            <p:fltVal val="0"/>
                                          </p:val>
                                        </p:tav>
                                        <p:tav tm="100000">
                                          <p:val>
                                            <p:fltVal val="90"/>
                                          </p:val>
                                        </p:tav>
                                      </p:tavLst>
                                    </p:anim>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1"/>
                                        </p:tgtEl>
                                        <p:attrNameLst>
                                          <p:attrName>ppt_x</p:attrName>
                                        </p:attrNameLst>
                                      </p:cBhvr>
                                      <p:tavLst>
                                        <p:tav tm="0">
                                          <p:val>
                                            <p:strVal val="ppt_x"/>
                                          </p:val>
                                        </p:tav>
                                        <p:tav tm="100000">
                                          <p:val>
                                            <p:strVal val="ppt_x"/>
                                          </p:val>
                                        </p:tav>
                                      </p:tavLst>
                                    </p:anim>
                                    <p:anim calcmode="lin" valueType="num">
                                      <p:cBhvr additive="base">
                                        <p:cTn id="22" dur="500"/>
                                        <p:tgtEl>
                                          <p:spTgt spid="11"/>
                                        </p:tgtEl>
                                        <p:attrNameLst>
                                          <p:attrName>ppt_y</p:attrName>
                                        </p:attrNameLst>
                                      </p:cBhvr>
                                      <p:tavLst>
                                        <p:tav tm="0">
                                          <p:val>
                                            <p:strVal val="ppt_y"/>
                                          </p:val>
                                        </p:tav>
                                        <p:tav tm="100000">
                                          <p:val>
                                            <p:strVal val="1+ppt_h/2"/>
                                          </p:val>
                                        </p:tav>
                                      </p:tavLst>
                                    </p:anim>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0" y="303260"/>
            <a:ext cx="8534400" cy="1507067"/>
          </a:xfrm>
        </p:spPr>
        <p:txBody>
          <a:bodyPr/>
          <a:lstStyle/>
          <a:p>
            <a:r>
              <a:rPr lang="en-US" dirty="0" smtClean="0"/>
              <a:t>Hong Kong is warm!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820" y="1921704"/>
            <a:ext cx="5346700" cy="3557986"/>
          </a:xfrm>
        </p:spPr>
      </p:pic>
      <p:sp>
        <p:nvSpPr>
          <p:cNvPr id="5" name="TextBox 4"/>
          <p:cNvSpPr txBox="1"/>
          <p:nvPr/>
        </p:nvSpPr>
        <p:spPr>
          <a:xfrm>
            <a:off x="5975927" y="3574473"/>
            <a:ext cx="5994400" cy="461665"/>
          </a:xfrm>
          <a:prstGeom prst="rect">
            <a:avLst/>
          </a:prstGeom>
          <a:noFill/>
        </p:spPr>
        <p:txBody>
          <a:bodyPr wrap="square" rtlCol="0">
            <a:spAutoFit/>
          </a:bodyPr>
          <a:lstStyle/>
          <a:p>
            <a:r>
              <a:rPr lang="en-US" sz="2400" dirty="0" smtClean="0"/>
              <a:t>Why is temperature important to food?</a:t>
            </a:r>
          </a:p>
        </p:txBody>
      </p:sp>
      <p:sp>
        <p:nvSpPr>
          <p:cNvPr id="6" name="Rectangle 5"/>
          <p:cNvSpPr/>
          <p:nvPr/>
        </p:nvSpPr>
        <p:spPr>
          <a:xfrm>
            <a:off x="5975927" y="4161663"/>
            <a:ext cx="6096000" cy="1477328"/>
          </a:xfrm>
          <a:prstGeom prst="rect">
            <a:avLst/>
          </a:prstGeom>
        </p:spPr>
        <p:txBody>
          <a:bodyPr>
            <a:spAutoFit/>
          </a:bodyPr>
          <a:lstStyle/>
          <a:p>
            <a:r>
              <a:rPr lang="en-US" dirty="0"/>
              <a:t>Temperature helps decide what </a:t>
            </a:r>
            <a:r>
              <a:rPr lang="en-US" dirty="0" smtClean="0"/>
              <a:t>food can be grown (farms) in one area. With warm temperatures, it is possible to grow many different types of food, like rice, fruits, and vegetables. It is also good for keeping animals for food, like chickens, sheep and cows.</a:t>
            </a:r>
          </a:p>
        </p:txBody>
      </p:sp>
      <p:sp>
        <p:nvSpPr>
          <p:cNvPr id="7" name="TextBox 6"/>
          <p:cNvSpPr txBox="1"/>
          <p:nvPr/>
        </p:nvSpPr>
        <p:spPr>
          <a:xfrm>
            <a:off x="5975927" y="1535905"/>
            <a:ext cx="5735782" cy="461665"/>
          </a:xfrm>
          <a:prstGeom prst="rect">
            <a:avLst/>
          </a:prstGeom>
          <a:noFill/>
        </p:spPr>
        <p:txBody>
          <a:bodyPr wrap="square" rtlCol="0">
            <a:spAutoFit/>
          </a:bodyPr>
          <a:lstStyle/>
          <a:p>
            <a:r>
              <a:rPr lang="en-US" sz="2400" dirty="0" smtClean="0"/>
              <a:t>Why is Hong Kong warm?</a:t>
            </a:r>
            <a:endParaRPr lang="en-US" sz="2400" dirty="0"/>
          </a:p>
        </p:txBody>
      </p:sp>
      <p:sp>
        <p:nvSpPr>
          <p:cNvPr id="8" name="TextBox 7"/>
          <p:cNvSpPr txBox="1"/>
          <p:nvPr/>
        </p:nvSpPr>
        <p:spPr>
          <a:xfrm>
            <a:off x="5975927" y="2123095"/>
            <a:ext cx="5421746" cy="1200329"/>
          </a:xfrm>
          <a:prstGeom prst="rect">
            <a:avLst/>
          </a:prstGeom>
          <a:noFill/>
        </p:spPr>
        <p:txBody>
          <a:bodyPr wrap="square" rtlCol="0">
            <a:spAutoFit/>
          </a:bodyPr>
          <a:lstStyle/>
          <a:p>
            <a:r>
              <a:rPr lang="en-US" dirty="0" smtClean="0"/>
              <a:t>Hong Kong is close to the equator which means that it receives more sunlight and warmer temperatures in comparison to other communities farther north.</a:t>
            </a:r>
            <a:endParaRPr lang="en-US" dirty="0"/>
          </a:p>
        </p:txBody>
      </p:sp>
    </p:spTree>
    <p:extLst>
      <p:ext uri="{BB962C8B-B14F-4D97-AF65-F5344CB8AC3E}">
        <p14:creationId xmlns:p14="http://schemas.microsoft.com/office/powerpoint/2010/main" val="195205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3" y="1"/>
            <a:ext cx="12173527" cy="1265382"/>
          </a:xfrm>
        </p:spPr>
        <p:txBody>
          <a:bodyPr/>
          <a:lstStyle/>
          <a:p>
            <a:r>
              <a:rPr lang="en-US" dirty="0" smtClean="0"/>
              <a:t>Which photo best shows Hong Kong’s land?</a:t>
            </a:r>
            <a:endParaRPr lang="en-US" dirty="0"/>
          </a:p>
        </p:txBody>
      </p:sp>
      <p:sp>
        <p:nvSpPr>
          <p:cNvPr id="6" name="TextBox 5"/>
          <p:cNvSpPr txBox="1"/>
          <p:nvPr/>
        </p:nvSpPr>
        <p:spPr>
          <a:xfrm>
            <a:off x="1571191" y="1681156"/>
            <a:ext cx="2991861" cy="923330"/>
          </a:xfrm>
          <a:prstGeom prst="rect">
            <a:avLst/>
          </a:prstGeom>
          <a:noFill/>
        </p:spPr>
        <p:txBody>
          <a:bodyPr wrap="square" rtlCol="0">
            <a:spAutoFit/>
          </a:bodyPr>
          <a:lstStyle/>
          <a:p>
            <a:r>
              <a:rPr lang="en-US" dirty="0" smtClean="0"/>
              <a:t>Of course! Hong Kong is very mountainous! This makes farming difficult!</a:t>
            </a:r>
            <a:endParaRPr lang="en-US" dirty="0"/>
          </a:p>
        </p:txBody>
      </p:sp>
      <p:sp>
        <p:nvSpPr>
          <p:cNvPr id="7" name="TextBox 6"/>
          <p:cNvSpPr txBox="1"/>
          <p:nvPr/>
        </p:nvSpPr>
        <p:spPr>
          <a:xfrm>
            <a:off x="6942137" y="1681155"/>
            <a:ext cx="2991861" cy="1200329"/>
          </a:xfrm>
          <a:prstGeom prst="rect">
            <a:avLst/>
          </a:prstGeom>
          <a:noFill/>
        </p:spPr>
        <p:txBody>
          <a:bodyPr wrap="square" rtlCol="0">
            <a:spAutoFit/>
          </a:bodyPr>
          <a:lstStyle/>
          <a:p>
            <a:r>
              <a:rPr lang="en-US" dirty="0" smtClean="0"/>
              <a:t>Nope! Hong Kong isn’t very flat. It also doesn’t have a lot of space for farming.</a:t>
            </a:r>
            <a:endParaRPr lang="en-US" dirty="0"/>
          </a:p>
        </p:txBody>
      </p:sp>
      <p:sp>
        <p:nvSpPr>
          <p:cNvPr id="8" name="TextBox 7"/>
          <p:cNvSpPr txBox="1"/>
          <p:nvPr/>
        </p:nvSpPr>
        <p:spPr>
          <a:xfrm>
            <a:off x="6942136" y="4327374"/>
            <a:ext cx="2991861" cy="1477328"/>
          </a:xfrm>
          <a:prstGeom prst="rect">
            <a:avLst/>
          </a:prstGeom>
          <a:noFill/>
        </p:spPr>
        <p:txBody>
          <a:bodyPr wrap="square" rtlCol="0">
            <a:spAutoFit/>
          </a:bodyPr>
          <a:lstStyle/>
          <a:p>
            <a:r>
              <a:rPr lang="en-US" dirty="0" smtClean="0"/>
              <a:t>In the Tundra, it is difficult for plants to grow because of the cold. Hong Kong is not cold, and it has a lot of plants!</a:t>
            </a:r>
            <a:endParaRPr lang="en-US" dirty="0"/>
          </a:p>
        </p:txBody>
      </p:sp>
      <p:sp>
        <p:nvSpPr>
          <p:cNvPr id="9" name="TextBox 8"/>
          <p:cNvSpPr txBox="1"/>
          <p:nvPr/>
        </p:nvSpPr>
        <p:spPr>
          <a:xfrm>
            <a:off x="1353888" y="4290577"/>
            <a:ext cx="2991861" cy="1477328"/>
          </a:xfrm>
          <a:prstGeom prst="rect">
            <a:avLst/>
          </a:prstGeom>
          <a:noFill/>
        </p:spPr>
        <p:txBody>
          <a:bodyPr wrap="square" rtlCol="0">
            <a:spAutoFit/>
          </a:bodyPr>
          <a:lstStyle/>
          <a:p>
            <a:r>
              <a:rPr lang="en-US" dirty="0" smtClean="0"/>
              <a:t>Getting close! We live in a warm and humid place, but we still live on solid ground…unlike wetlands!</a:t>
            </a:r>
            <a:endParaRPr lang="en-US" dirty="0"/>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322" y="3975769"/>
            <a:ext cx="2991861" cy="2106944"/>
          </a:xfrm>
          <a:prstGeom prst="rect">
            <a:avLst/>
          </a:prstGeom>
        </p:spPr>
      </p:pic>
      <p:pic>
        <p:nvPicPr>
          <p:cNvPr id="11"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323" y="1537608"/>
            <a:ext cx="2991861" cy="1675442"/>
          </a:xfrm>
          <a:prstGeom prst="rect">
            <a:avLst/>
          </a:prstGeom>
        </p:spPr>
      </p:pic>
      <p:pic>
        <p:nvPicPr>
          <p:cNvPr id="12"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074" y="1438695"/>
            <a:ext cx="2991861" cy="1864645"/>
          </a:xfrm>
          <a:prstGeom prst="rect">
            <a:avLst/>
          </a:prstGeom>
        </p:spPr>
      </p:pic>
      <p:sp>
        <p:nvSpPr>
          <p:cNvPr id="13" name="TextBox 12"/>
          <p:cNvSpPr txBox="1"/>
          <p:nvPr/>
        </p:nvSpPr>
        <p:spPr>
          <a:xfrm>
            <a:off x="4563051" y="2096653"/>
            <a:ext cx="1810040" cy="369332"/>
          </a:xfrm>
          <a:prstGeom prst="rect">
            <a:avLst/>
          </a:prstGeom>
          <a:noFill/>
        </p:spPr>
        <p:txBody>
          <a:bodyPr wrap="square" rtlCol="0">
            <a:spAutoFit/>
          </a:bodyPr>
          <a:lstStyle/>
          <a:p>
            <a:r>
              <a:rPr lang="en-US" dirty="0">
                <a:sym typeface="Wingdings" panose="05000000000000000000" pitchFamily="2" charset="2"/>
              </a:rPr>
              <a:t></a:t>
            </a:r>
            <a:r>
              <a:rPr lang="en-US" dirty="0" smtClean="0"/>
              <a:t> Mountains</a:t>
            </a:r>
            <a:endParaRPr lang="en-US" dirty="0"/>
          </a:p>
        </p:txBody>
      </p:sp>
      <p:sp>
        <p:nvSpPr>
          <p:cNvPr id="14" name="TextBox 13"/>
          <p:cNvSpPr txBox="1"/>
          <p:nvPr/>
        </p:nvSpPr>
        <p:spPr>
          <a:xfrm>
            <a:off x="10017270" y="2202665"/>
            <a:ext cx="1629854" cy="369332"/>
          </a:xfrm>
          <a:prstGeom prst="rect">
            <a:avLst/>
          </a:prstGeom>
          <a:noFill/>
        </p:spPr>
        <p:txBody>
          <a:bodyPr wrap="square" rtlCol="0">
            <a:spAutoFit/>
          </a:bodyPr>
          <a:lstStyle/>
          <a:p>
            <a:r>
              <a:rPr lang="en-US" dirty="0">
                <a:sym typeface="Wingdings" panose="05000000000000000000" pitchFamily="2" charset="2"/>
              </a:rPr>
              <a:t></a:t>
            </a:r>
            <a:r>
              <a:rPr lang="en-US" dirty="0" smtClean="0"/>
              <a:t> Farmland</a:t>
            </a:r>
            <a:endParaRPr lang="en-US" dirty="0"/>
          </a:p>
        </p:txBody>
      </p:sp>
      <p:sp>
        <p:nvSpPr>
          <p:cNvPr id="15" name="TextBox 14"/>
          <p:cNvSpPr txBox="1"/>
          <p:nvPr/>
        </p:nvSpPr>
        <p:spPr>
          <a:xfrm>
            <a:off x="4564351" y="4587448"/>
            <a:ext cx="1568594" cy="369332"/>
          </a:xfrm>
          <a:prstGeom prst="rect">
            <a:avLst/>
          </a:prstGeom>
          <a:noFill/>
        </p:spPr>
        <p:txBody>
          <a:bodyPr wrap="square" rtlCol="0">
            <a:spAutoFit/>
          </a:bodyPr>
          <a:lstStyle/>
          <a:p>
            <a:r>
              <a:rPr lang="en-US" dirty="0">
                <a:sym typeface="Wingdings" panose="05000000000000000000" pitchFamily="2" charset="2"/>
              </a:rPr>
              <a:t> </a:t>
            </a:r>
            <a:r>
              <a:rPr lang="en-US" dirty="0" smtClean="0"/>
              <a:t>Wetlands</a:t>
            </a:r>
            <a:endParaRPr lang="en-US" dirty="0"/>
          </a:p>
        </p:txBody>
      </p:sp>
      <p:sp>
        <p:nvSpPr>
          <p:cNvPr id="16" name="TextBox 15"/>
          <p:cNvSpPr txBox="1"/>
          <p:nvPr/>
        </p:nvSpPr>
        <p:spPr>
          <a:xfrm>
            <a:off x="9933996" y="4587448"/>
            <a:ext cx="1399021" cy="369332"/>
          </a:xfrm>
          <a:prstGeom prst="rect">
            <a:avLst/>
          </a:prstGeom>
          <a:noFill/>
        </p:spPr>
        <p:txBody>
          <a:bodyPr wrap="square" rtlCol="0">
            <a:spAutoFit/>
          </a:bodyPr>
          <a:lstStyle/>
          <a:p>
            <a:r>
              <a:rPr lang="en-US" dirty="0">
                <a:sym typeface="Wingdings" panose="05000000000000000000" pitchFamily="2" charset="2"/>
              </a:rPr>
              <a:t> </a:t>
            </a:r>
            <a:r>
              <a:rPr lang="en-US" dirty="0" smtClean="0"/>
              <a:t>Tundra</a:t>
            </a:r>
            <a:endParaRPr lang="en-US" dirty="0"/>
          </a:p>
        </p:txBody>
      </p:sp>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09074" y="3961306"/>
            <a:ext cx="2991861" cy="1990947"/>
          </a:xfrm>
        </p:spPr>
      </p:pic>
    </p:spTree>
    <p:extLst>
      <p:ext uri="{BB962C8B-B14F-4D97-AF65-F5344CB8AC3E}">
        <p14:creationId xmlns:p14="http://schemas.microsoft.com/office/powerpoint/2010/main" val="54201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10"/>
                                        </p:tgtEl>
                                        <p:attrNameLst>
                                          <p:attrName>ppt_w</p:attrName>
                                        </p:attrNameLst>
                                      </p:cBhvr>
                                      <p:tavLst>
                                        <p:tav tm="0">
                                          <p:val>
                                            <p:strVal val="ppt_w"/>
                                          </p:val>
                                        </p:tav>
                                        <p:tav tm="100000">
                                          <p:val>
                                            <p:fltVal val="0"/>
                                          </p:val>
                                        </p:tav>
                                      </p:tavLst>
                                    </p:anim>
                                    <p:anim calcmode="lin" valueType="num">
                                      <p:cBhvr>
                                        <p:cTn id="14" dur="1000"/>
                                        <p:tgtEl>
                                          <p:spTgt spid="10"/>
                                        </p:tgtEl>
                                        <p:attrNameLst>
                                          <p:attrName>ppt_h</p:attrName>
                                        </p:attrNameLst>
                                      </p:cBhvr>
                                      <p:tavLst>
                                        <p:tav tm="0">
                                          <p:val>
                                            <p:strVal val="ppt_h"/>
                                          </p:val>
                                        </p:tav>
                                        <p:tav tm="100000">
                                          <p:val>
                                            <p:fltVal val="0"/>
                                          </p:val>
                                        </p:tav>
                                      </p:tavLst>
                                    </p:anim>
                                    <p:anim calcmode="lin" valueType="num">
                                      <p:cBhvr>
                                        <p:cTn id="15" dur="1000"/>
                                        <p:tgtEl>
                                          <p:spTgt spid="10"/>
                                        </p:tgtEl>
                                        <p:attrNameLst>
                                          <p:attrName>style.rotation</p:attrName>
                                        </p:attrNameLst>
                                      </p:cBhvr>
                                      <p:tavLst>
                                        <p:tav tm="0">
                                          <p:val>
                                            <p:fltVal val="0"/>
                                          </p:val>
                                        </p:tav>
                                        <p:tav tm="100000">
                                          <p:val>
                                            <p:fltVal val="90"/>
                                          </p:val>
                                        </p:tav>
                                      </p:tavLst>
                                    </p:anim>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1"/>
                                        </p:tgtEl>
                                        <p:attrNameLst>
                                          <p:attrName>ppt_x</p:attrName>
                                        </p:attrNameLst>
                                      </p:cBhvr>
                                      <p:tavLst>
                                        <p:tav tm="0">
                                          <p:val>
                                            <p:strVal val="ppt_x"/>
                                          </p:val>
                                        </p:tav>
                                        <p:tav tm="100000">
                                          <p:val>
                                            <p:strVal val="ppt_x"/>
                                          </p:val>
                                        </p:tav>
                                      </p:tavLst>
                                    </p:anim>
                                    <p:anim calcmode="lin" valueType="num">
                                      <p:cBhvr additive="base">
                                        <p:cTn id="22" dur="500"/>
                                        <p:tgtEl>
                                          <p:spTgt spid="11"/>
                                        </p:tgtEl>
                                        <p:attrNameLst>
                                          <p:attrName>ppt_y</p:attrName>
                                        </p:attrNameLst>
                                      </p:cBhvr>
                                      <p:tavLst>
                                        <p:tav tm="0">
                                          <p:val>
                                            <p:strVal val="ppt_y"/>
                                          </p:val>
                                        </p:tav>
                                        <p:tav tm="100000">
                                          <p:val>
                                            <p:strVal val="1+ppt_h/2"/>
                                          </p:val>
                                        </p:tav>
                                      </p:tavLst>
                                    </p:anim>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0" y="303260"/>
            <a:ext cx="8534400" cy="1507067"/>
          </a:xfrm>
        </p:spPr>
        <p:txBody>
          <a:bodyPr/>
          <a:lstStyle/>
          <a:p>
            <a:r>
              <a:rPr lang="en-US" dirty="0" smtClean="0"/>
              <a:t>Hong Kong is Mountainous!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820" y="2034560"/>
            <a:ext cx="5346700" cy="3332274"/>
          </a:xfrm>
        </p:spPr>
      </p:pic>
      <p:sp>
        <p:nvSpPr>
          <p:cNvPr id="5" name="TextBox 4"/>
          <p:cNvSpPr txBox="1"/>
          <p:nvPr/>
        </p:nvSpPr>
        <p:spPr>
          <a:xfrm>
            <a:off x="5975927" y="1810327"/>
            <a:ext cx="5994400" cy="461665"/>
          </a:xfrm>
          <a:prstGeom prst="rect">
            <a:avLst/>
          </a:prstGeom>
          <a:noFill/>
        </p:spPr>
        <p:txBody>
          <a:bodyPr wrap="square" rtlCol="0">
            <a:spAutoFit/>
          </a:bodyPr>
          <a:lstStyle/>
          <a:p>
            <a:r>
              <a:rPr lang="en-US" sz="2400" dirty="0" smtClean="0"/>
              <a:t>Why is land important to food?</a:t>
            </a:r>
          </a:p>
        </p:txBody>
      </p:sp>
      <p:sp>
        <p:nvSpPr>
          <p:cNvPr id="6" name="Rectangle 5"/>
          <p:cNvSpPr/>
          <p:nvPr/>
        </p:nvSpPr>
        <p:spPr>
          <a:xfrm>
            <a:off x="5975927" y="2397518"/>
            <a:ext cx="6096000" cy="2031325"/>
          </a:xfrm>
          <a:prstGeom prst="rect">
            <a:avLst/>
          </a:prstGeom>
        </p:spPr>
        <p:txBody>
          <a:bodyPr>
            <a:spAutoFit/>
          </a:bodyPr>
          <a:lstStyle/>
          <a:p>
            <a:r>
              <a:rPr lang="en-US" dirty="0" smtClean="0"/>
              <a:t>The land on which we live </a:t>
            </a:r>
            <a:r>
              <a:rPr lang="en-US" dirty="0"/>
              <a:t>helps decide what </a:t>
            </a:r>
            <a:r>
              <a:rPr lang="en-US" dirty="0" smtClean="0"/>
              <a:t>food can be grown. In a mountainous area, there is some soil to grow plants but not enough for a farm. The angle of the mountain would also make farming difficult. Hong Kong’s mountains take up a lot of space, which means very little space to grow food for everyone who lives here!</a:t>
            </a:r>
          </a:p>
        </p:txBody>
      </p:sp>
    </p:spTree>
    <p:extLst>
      <p:ext uri="{BB962C8B-B14F-4D97-AF65-F5344CB8AC3E}">
        <p14:creationId xmlns:p14="http://schemas.microsoft.com/office/powerpoint/2010/main" val="338658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10" y="1"/>
            <a:ext cx="12062690" cy="1265382"/>
          </a:xfrm>
        </p:spPr>
        <p:txBody>
          <a:bodyPr>
            <a:normAutofit/>
          </a:bodyPr>
          <a:lstStyle/>
          <a:p>
            <a:r>
              <a:rPr lang="en-US" sz="3200" dirty="0" smtClean="0"/>
              <a:t>Where would you get your food in </a:t>
            </a:r>
            <a:r>
              <a:rPr lang="en-US" sz="3200" dirty="0" err="1" smtClean="0"/>
              <a:t>hong</a:t>
            </a:r>
            <a:r>
              <a:rPr lang="en-US" sz="3200" dirty="0" smtClean="0"/>
              <a:t> </a:t>
            </a:r>
            <a:r>
              <a:rPr lang="en-US" sz="3200" dirty="0" err="1" smtClean="0"/>
              <a:t>kong</a:t>
            </a:r>
            <a:r>
              <a:rPr lang="en-US" sz="3200" dirty="0" smtClean="0"/>
              <a:t>?</a:t>
            </a:r>
            <a:endParaRPr lang="en-US" sz="3200" dirty="0"/>
          </a:p>
        </p:txBody>
      </p:sp>
      <p:sp>
        <p:nvSpPr>
          <p:cNvPr id="6" name="TextBox 5"/>
          <p:cNvSpPr txBox="1"/>
          <p:nvPr/>
        </p:nvSpPr>
        <p:spPr>
          <a:xfrm>
            <a:off x="1571191" y="1681156"/>
            <a:ext cx="2788155" cy="1200329"/>
          </a:xfrm>
          <a:prstGeom prst="rect">
            <a:avLst/>
          </a:prstGeom>
          <a:noFill/>
        </p:spPr>
        <p:txBody>
          <a:bodyPr wrap="square" rtlCol="0">
            <a:spAutoFit/>
          </a:bodyPr>
          <a:lstStyle/>
          <a:p>
            <a:r>
              <a:rPr lang="en-US" dirty="0" smtClean="0"/>
              <a:t>Correct, most people in Hong Kong will buy their food at a supermarket or market.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9437" y="1382765"/>
            <a:ext cx="2991861" cy="2009132"/>
          </a:xfrm>
        </p:spPr>
      </p:pic>
      <p:sp>
        <p:nvSpPr>
          <p:cNvPr id="7" name="TextBox 6"/>
          <p:cNvSpPr txBox="1"/>
          <p:nvPr/>
        </p:nvSpPr>
        <p:spPr>
          <a:xfrm>
            <a:off x="6942137" y="1681155"/>
            <a:ext cx="2991861" cy="1200329"/>
          </a:xfrm>
          <a:prstGeom prst="rect">
            <a:avLst/>
          </a:prstGeom>
          <a:noFill/>
        </p:spPr>
        <p:txBody>
          <a:bodyPr wrap="square" rtlCol="0">
            <a:spAutoFit/>
          </a:bodyPr>
          <a:lstStyle/>
          <a:p>
            <a:r>
              <a:rPr lang="en-US" dirty="0" smtClean="0"/>
              <a:t>There is fishing, but most people don’t hunt wild animals in Hong Kong for food.</a:t>
            </a:r>
            <a:endParaRPr lang="en-US" dirty="0"/>
          </a:p>
        </p:txBody>
      </p:sp>
      <p:sp>
        <p:nvSpPr>
          <p:cNvPr id="8" name="TextBox 7"/>
          <p:cNvSpPr txBox="1"/>
          <p:nvPr/>
        </p:nvSpPr>
        <p:spPr>
          <a:xfrm>
            <a:off x="6942136" y="4327374"/>
            <a:ext cx="2991861" cy="923330"/>
          </a:xfrm>
          <a:prstGeom prst="rect">
            <a:avLst/>
          </a:prstGeom>
          <a:noFill/>
        </p:spPr>
        <p:txBody>
          <a:bodyPr wrap="square" rtlCol="0">
            <a:spAutoFit/>
          </a:bodyPr>
          <a:lstStyle/>
          <a:p>
            <a:r>
              <a:rPr lang="en-US" dirty="0" smtClean="0"/>
              <a:t>Good guess! However, most people don’t travel to the farm!</a:t>
            </a:r>
            <a:endParaRPr lang="en-US" dirty="0"/>
          </a:p>
        </p:txBody>
      </p:sp>
      <p:sp>
        <p:nvSpPr>
          <p:cNvPr id="9" name="TextBox 8"/>
          <p:cNvSpPr txBox="1"/>
          <p:nvPr/>
        </p:nvSpPr>
        <p:spPr>
          <a:xfrm>
            <a:off x="1571191" y="4327373"/>
            <a:ext cx="2991861" cy="923330"/>
          </a:xfrm>
          <a:prstGeom prst="rect">
            <a:avLst/>
          </a:prstGeom>
          <a:noFill/>
        </p:spPr>
        <p:txBody>
          <a:bodyPr wrap="square" rtlCol="0">
            <a:spAutoFit/>
          </a:bodyPr>
          <a:lstStyle/>
          <a:p>
            <a:r>
              <a:rPr lang="en-US" dirty="0" smtClean="0"/>
              <a:t>Not likely. Most people don’t go to farms to pick up their groceries.</a:t>
            </a:r>
            <a:endParaRPr lang="en-US" dirty="0"/>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437" y="3862275"/>
            <a:ext cx="2991861" cy="2189010"/>
          </a:xfrm>
          <a:prstGeom prst="rect">
            <a:avLst/>
          </a:prstGeom>
        </p:spPr>
      </p:pic>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185" y="1288600"/>
            <a:ext cx="2991861" cy="2009132"/>
          </a:xfrm>
          <a:prstGeom prst="rect">
            <a:avLst/>
          </a:prstGeom>
        </p:spPr>
      </p:pic>
      <p:sp>
        <p:nvSpPr>
          <p:cNvPr id="13" name="TextBox 12"/>
          <p:cNvSpPr txBox="1"/>
          <p:nvPr/>
        </p:nvSpPr>
        <p:spPr>
          <a:xfrm>
            <a:off x="4563051" y="2096653"/>
            <a:ext cx="1348221" cy="369332"/>
          </a:xfrm>
          <a:prstGeom prst="rect">
            <a:avLst/>
          </a:prstGeom>
          <a:noFill/>
        </p:spPr>
        <p:txBody>
          <a:bodyPr wrap="square" rtlCol="0">
            <a:spAutoFit/>
          </a:bodyPr>
          <a:lstStyle/>
          <a:p>
            <a:r>
              <a:rPr lang="en-US" dirty="0" smtClean="0">
                <a:sym typeface="Wingdings" panose="05000000000000000000" pitchFamily="2" charset="2"/>
              </a:rPr>
              <a:t></a:t>
            </a:r>
            <a:r>
              <a:rPr lang="en-US" dirty="0" smtClean="0"/>
              <a:t> Market</a:t>
            </a:r>
            <a:endParaRPr lang="en-US" dirty="0"/>
          </a:p>
        </p:txBody>
      </p:sp>
      <p:sp>
        <p:nvSpPr>
          <p:cNvPr id="14" name="TextBox 13"/>
          <p:cNvSpPr txBox="1"/>
          <p:nvPr/>
        </p:nvSpPr>
        <p:spPr>
          <a:xfrm>
            <a:off x="10017269" y="2202665"/>
            <a:ext cx="1500476" cy="369332"/>
          </a:xfrm>
          <a:prstGeom prst="rect">
            <a:avLst/>
          </a:prstGeom>
          <a:noFill/>
        </p:spPr>
        <p:txBody>
          <a:bodyPr wrap="square" rtlCol="0">
            <a:spAutoFit/>
          </a:bodyPr>
          <a:lstStyle/>
          <a:p>
            <a:r>
              <a:rPr lang="en-US" dirty="0">
                <a:sym typeface="Wingdings" panose="05000000000000000000" pitchFamily="2" charset="2"/>
              </a:rPr>
              <a:t></a:t>
            </a:r>
            <a:r>
              <a:rPr lang="en-US" dirty="0" smtClean="0"/>
              <a:t> Hunting</a:t>
            </a:r>
            <a:endParaRPr lang="en-US" dirty="0"/>
          </a:p>
        </p:txBody>
      </p:sp>
      <p:sp>
        <p:nvSpPr>
          <p:cNvPr id="15" name="TextBox 14"/>
          <p:cNvSpPr txBox="1"/>
          <p:nvPr/>
        </p:nvSpPr>
        <p:spPr>
          <a:xfrm>
            <a:off x="4564351" y="4587448"/>
            <a:ext cx="1346922" cy="369332"/>
          </a:xfrm>
          <a:prstGeom prst="rect">
            <a:avLst/>
          </a:prstGeom>
          <a:noFill/>
        </p:spPr>
        <p:txBody>
          <a:bodyPr wrap="square" rtlCol="0">
            <a:spAutoFit/>
          </a:bodyPr>
          <a:lstStyle/>
          <a:p>
            <a:r>
              <a:rPr lang="en-US" dirty="0">
                <a:sym typeface="Wingdings" panose="05000000000000000000" pitchFamily="2" charset="2"/>
              </a:rPr>
              <a:t></a:t>
            </a:r>
            <a:r>
              <a:rPr lang="en-US" dirty="0" smtClean="0"/>
              <a:t> Farm</a:t>
            </a:r>
            <a:endParaRPr lang="en-US" dirty="0"/>
          </a:p>
        </p:txBody>
      </p:sp>
      <p:sp>
        <p:nvSpPr>
          <p:cNvPr id="16" name="TextBox 15"/>
          <p:cNvSpPr txBox="1"/>
          <p:nvPr/>
        </p:nvSpPr>
        <p:spPr>
          <a:xfrm>
            <a:off x="9998075" y="4962992"/>
            <a:ext cx="1399021" cy="646331"/>
          </a:xfrm>
          <a:prstGeom prst="rect">
            <a:avLst/>
          </a:prstGeom>
          <a:noFill/>
        </p:spPr>
        <p:txBody>
          <a:bodyPr wrap="square" rtlCol="0">
            <a:spAutoFit/>
          </a:bodyPr>
          <a:lstStyle/>
          <a:p>
            <a:r>
              <a:rPr lang="en-US" dirty="0" smtClean="0">
                <a:sym typeface="Wingdings" panose="05000000000000000000" pitchFamily="2" charset="2"/>
              </a:rPr>
              <a:t> Market and Farm</a:t>
            </a:r>
            <a:endParaRPr lang="en-US" dirty="0"/>
          </a:p>
        </p:txBody>
      </p:sp>
      <p:grpSp>
        <p:nvGrpSpPr>
          <p:cNvPr id="4" name="Group 3"/>
          <p:cNvGrpSpPr/>
          <p:nvPr/>
        </p:nvGrpSpPr>
        <p:grpSpPr>
          <a:xfrm>
            <a:off x="6564168" y="3979423"/>
            <a:ext cx="3401868" cy="2282832"/>
            <a:chOff x="6532127" y="3953567"/>
            <a:chExt cx="3401868" cy="215174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620" y="4362241"/>
              <a:ext cx="2619375" cy="1743075"/>
            </a:xfrm>
            <a:prstGeom prst="rect">
              <a:avLst/>
            </a:prstGeom>
          </p:spPr>
        </p:pic>
        <p:pic>
          <p:nvPicPr>
            <p:cNvPr id="1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2127" y="3953567"/>
              <a:ext cx="2344092" cy="1574134"/>
            </a:xfrm>
            <a:prstGeom prst="rect">
              <a:avLst/>
            </a:prstGeom>
          </p:spPr>
        </p:pic>
      </p:grpSp>
    </p:spTree>
    <p:extLst>
      <p:ext uri="{BB962C8B-B14F-4D97-AF65-F5344CB8AC3E}">
        <p14:creationId xmlns:p14="http://schemas.microsoft.com/office/powerpoint/2010/main" val="23756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 calcmode="lin" valueType="num">
                                      <p:cBhvr>
                                        <p:cTn id="8" dur="1000"/>
                                        <p:tgtEl>
                                          <p:spTgt spid="10"/>
                                        </p:tgtEl>
                                        <p:attrNameLst>
                                          <p:attrName>style.rotation</p:attrName>
                                        </p:attrNameLst>
                                      </p:cBhvr>
                                      <p:tavLst>
                                        <p:tav tm="0">
                                          <p:val>
                                            <p:fltVal val="0"/>
                                          </p:val>
                                        </p:tav>
                                        <p:tav tm="100000">
                                          <p:val>
                                            <p:fltVal val="90"/>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606</TotalTime>
  <Words>3079</Words>
  <Application>Microsoft Office PowerPoint</Application>
  <PresentationFormat>Widescreen</PresentationFormat>
  <Paragraphs>232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Century Gothic</vt:lpstr>
      <vt:lpstr>Wingdings</vt:lpstr>
      <vt:lpstr>Wingdings 3</vt:lpstr>
      <vt:lpstr>Slice</vt:lpstr>
      <vt:lpstr>Food in Global communities</vt:lpstr>
      <vt:lpstr>Let’s play a game…and learn!</vt:lpstr>
      <vt:lpstr>What is Mr. Pakosh’s Favourite colour?</vt:lpstr>
      <vt:lpstr>HONG KONG</vt:lpstr>
      <vt:lpstr>Which photo best describes hong kong temperature?</vt:lpstr>
      <vt:lpstr>Hong Kong is warm!</vt:lpstr>
      <vt:lpstr>Which photo best shows Hong Kong’s land?</vt:lpstr>
      <vt:lpstr>Hong Kong is Mountainous!</vt:lpstr>
      <vt:lpstr>Where would you get your food in hong kong?</vt:lpstr>
      <vt:lpstr>Supermarkets and Markets</vt:lpstr>
      <vt:lpstr>What food would you buy in hong kong?</vt:lpstr>
      <vt:lpstr>Trick question! </vt:lpstr>
      <vt:lpstr>What would you not buy in hong kong?</vt:lpstr>
      <vt:lpstr>Seal? Why Not?</vt:lpstr>
      <vt:lpstr>Zimbabwe</vt:lpstr>
      <vt:lpstr>Which photo shows the temperature in zimbabwe?</vt:lpstr>
      <vt:lpstr>Zimbabwe is warm!</vt:lpstr>
      <vt:lpstr>Which photo best shows Zimbabwe’s land?</vt:lpstr>
      <vt:lpstr>Zimbabwe is Full of farmland!</vt:lpstr>
      <vt:lpstr>Where would you get food in zimbabwe?</vt:lpstr>
      <vt:lpstr>Markets and farmland</vt:lpstr>
      <vt:lpstr>What food would you buy in Zimbabwe?</vt:lpstr>
      <vt:lpstr>That’s right! Papaya!</vt:lpstr>
      <vt:lpstr>What would you not buy in Zimbabwe?</vt:lpstr>
      <vt:lpstr>Seal? Why Not?</vt:lpstr>
      <vt:lpstr>Arctic Canada (the Inuit)</vt:lpstr>
      <vt:lpstr>Which photo best shows temperature in arctic canada?</vt:lpstr>
      <vt:lpstr>BRRRR! It’s cold in here!</vt:lpstr>
      <vt:lpstr>Which photo best shows the Arctic’s land?</vt:lpstr>
      <vt:lpstr>ArCtic Canada is the Tundra!</vt:lpstr>
      <vt:lpstr>Where would you get your food in the arctic?</vt:lpstr>
      <vt:lpstr>Supermarkets and Hunting!</vt:lpstr>
      <vt:lpstr>What food would you eat in the arctic?</vt:lpstr>
      <vt:lpstr>Fish! Of course!</vt:lpstr>
      <vt:lpstr>What would you not eat in the arctic?</vt:lpstr>
      <vt:lpstr>Goats? Why Not?</vt:lpstr>
      <vt:lpstr>Now, let’s see how much you remember! Have a seat!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in communities</dc:title>
  <dc:creator>Mr. D. Pakosh</dc:creator>
  <cp:lastModifiedBy>Mr. D. Pakosh</cp:lastModifiedBy>
  <cp:revision>27</cp:revision>
  <dcterms:created xsi:type="dcterms:W3CDTF">2015-02-08T05:54:38Z</dcterms:created>
  <dcterms:modified xsi:type="dcterms:W3CDTF">2015-02-09T07:34:14Z</dcterms:modified>
</cp:coreProperties>
</file>